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7"/>
  </p:notesMasterIdLst>
  <p:sldIdLst>
    <p:sldId id="398" r:id="rId5"/>
    <p:sldId id="408" r:id="rId6"/>
    <p:sldId id="407" r:id="rId7"/>
    <p:sldId id="411" r:id="rId8"/>
    <p:sldId id="409" r:id="rId9"/>
    <p:sldId id="414" r:id="rId10"/>
    <p:sldId id="415" r:id="rId11"/>
    <p:sldId id="413" r:id="rId12"/>
    <p:sldId id="435" r:id="rId13"/>
    <p:sldId id="418" r:id="rId14"/>
    <p:sldId id="419" r:id="rId15"/>
    <p:sldId id="380" r:id="rId16"/>
    <p:sldId id="417" r:id="rId17"/>
    <p:sldId id="432" r:id="rId18"/>
    <p:sldId id="423" r:id="rId19"/>
    <p:sldId id="433" r:id="rId20"/>
    <p:sldId id="424" r:id="rId21"/>
    <p:sldId id="434" r:id="rId22"/>
    <p:sldId id="427" r:id="rId23"/>
    <p:sldId id="428" r:id="rId24"/>
    <p:sldId id="429" r:id="rId25"/>
    <p:sldId id="430" r:id="rId26"/>
    <p:sldId id="386" r:id="rId27"/>
    <p:sldId id="385" r:id="rId28"/>
    <p:sldId id="436" r:id="rId29"/>
    <p:sldId id="438" r:id="rId30"/>
    <p:sldId id="443" r:id="rId31"/>
    <p:sldId id="440" r:id="rId32"/>
    <p:sldId id="441" r:id="rId33"/>
    <p:sldId id="442" r:id="rId34"/>
    <p:sldId id="444" r:id="rId35"/>
    <p:sldId id="453" r:id="rId36"/>
    <p:sldId id="451" r:id="rId37"/>
    <p:sldId id="447" r:id="rId38"/>
    <p:sldId id="448" r:id="rId39"/>
    <p:sldId id="452" r:id="rId40"/>
    <p:sldId id="421" r:id="rId41"/>
    <p:sldId id="420" r:id="rId42"/>
    <p:sldId id="402" r:id="rId43"/>
    <p:sldId id="399" r:id="rId44"/>
    <p:sldId id="457" r:id="rId45"/>
    <p:sldId id="459" r:id="rId46"/>
    <p:sldId id="312" r:id="rId47"/>
    <p:sldId id="307" r:id="rId48"/>
    <p:sldId id="332" r:id="rId49"/>
    <p:sldId id="461" r:id="rId50"/>
    <p:sldId id="460" r:id="rId51"/>
    <p:sldId id="404" r:id="rId52"/>
    <p:sldId id="463" r:id="rId53"/>
    <p:sldId id="462" r:id="rId54"/>
    <p:sldId id="333" r:id="rId55"/>
    <p:sldId id="310" r:id="rId56"/>
    <p:sldId id="309" r:id="rId57"/>
    <p:sldId id="464" r:id="rId58"/>
    <p:sldId id="387" r:id="rId59"/>
    <p:sldId id="321" r:id="rId60"/>
    <p:sldId id="469" r:id="rId61"/>
    <p:sldId id="468" r:id="rId62"/>
    <p:sldId id="470" r:id="rId63"/>
    <p:sldId id="471" r:id="rId64"/>
    <p:sldId id="455" r:id="rId65"/>
    <p:sldId id="465" r:id="rId66"/>
    <p:sldId id="481" r:id="rId67"/>
    <p:sldId id="466" r:id="rId68"/>
    <p:sldId id="314" r:id="rId69"/>
    <p:sldId id="472" r:id="rId70"/>
    <p:sldId id="473" r:id="rId71"/>
    <p:sldId id="467" r:id="rId72"/>
    <p:sldId id="389" r:id="rId73"/>
    <p:sldId id="348" r:id="rId74"/>
    <p:sldId id="316" r:id="rId75"/>
    <p:sldId id="349" r:id="rId76"/>
    <p:sldId id="350" r:id="rId77"/>
    <p:sldId id="359" r:id="rId78"/>
    <p:sldId id="352" r:id="rId79"/>
    <p:sldId id="474" r:id="rId80"/>
    <p:sldId id="475" r:id="rId81"/>
    <p:sldId id="483" r:id="rId82"/>
    <p:sldId id="315" r:id="rId83"/>
    <p:sldId id="317" r:id="rId84"/>
    <p:sldId id="336" r:id="rId85"/>
    <p:sldId id="319" r:id="rId86"/>
    <p:sldId id="335" r:id="rId87"/>
    <p:sldId id="320" r:id="rId88"/>
    <p:sldId id="456" r:id="rId89"/>
    <p:sldId id="476" r:id="rId90"/>
    <p:sldId id="477" r:id="rId91"/>
    <p:sldId id="392" r:id="rId92"/>
    <p:sldId id="395" r:id="rId93"/>
    <p:sldId id="393" r:id="rId94"/>
    <p:sldId id="478" r:id="rId95"/>
    <p:sldId id="479" r:id="rId96"/>
    <p:sldId id="397" r:id="rId97"/>
    <p:sldId id="396" r:id="rId98"/>
    <p:sldId id="486" r:id="rId99"/>
    <p:sldId id="485" r:id="rId100"/>
    <p:sldId id="484" r:id="rId101"/>
    <p:sldId id="328" r:id="rId102"/>
    <p:sldId id="322" r:id="rId103"/>
    <p:sldId id="480" r:id="rId104"/>
    <p:sldId id="330" r:id="rId105"/>
    <p:sldId id="482" r:id="rId106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5B808-6120-DE32-58D5-7429F7C29E67}" v="1" dt="2022-05-15T18:42:25.093"/>
    <p1510:client id="{230EC792-A3BA-4BB0-92AC-AB82C1B37A2C}" v="1" dt="2022-04-21T17:48:57.0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3428" autoAdjust="0"/>
  </p:normalViewPr>
  <p:slideViewPr>
    <p:cSldViewPr>
      <p:cViewPr>
        <p:scale>
          <a:sx n="70" d="100"/>
          <a:sy n="70" d="100"/>
        </p:scale>
        <p:origin x="-1416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104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6/11/relationships/changesInfo" Target="changesInfos/changesInfo1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KCHI SAH" userId="S::ss.21u10394@btech.nitdgp.ac.in::6eac143f-6671-4bab-be32-d123da47374c" providerId="AD" clId="Web-{230EC792-A3BA-4BB0-92AC-AB82C1B37A2C}"/>
    <pc:docChg chg="modSld">
      <pc:chgData name="SAKCHI SAH" userId="S::ss.21u10394@btech.nitdgp.ac.in::6eac143f-6671-4bab-be32-d123da47374c" providerId="AD" clId="Web-{230EC792-A3BA-4BB0-92AC-AB82C1B37A2C}" dt="2022-04-21T17:48:57.062" v="0"/>
      <pc:docMkLst>
        <pc:docMk/>
      </pc:docMkLst>
      <pc:sldChg chg="addSp">
        <pc:chgData name="SAKCHI SAH" userId="S::ss.21u10394@btech.nitdgp.ac.in::6eac143f-6671-4bab-be32-d123da47374c" providerId="AD" clId="Web-{230EC792-A3BA-4BB0-92AC-AB82C1B37A2C}" dt="2022-04-21T17:48:57.062" v="0"/>
        <pc:sldMkLst>
          <pc:docMk/>
          <pc:sldMk cId="1592207884" sldId="433"/>
        </pc:sldMkLst>
        <pc:spChg chg="add">
          <ac:chgData name="SAKCHI SAH" userId="S::ss.21u10394@btech.nitdgp.ac.in::6eac143f-6671-4bab-be32-d123da47374c" providerId="AD" clId="Web-{230EC792-A3BA-4BB0-92AC-AB82C1B37A2C}" dt="2022-04-21T17:48:57.062" v="0"/>
          <ac:spMkLst>
            <pc:docMk/>
            <pc:sldMk cId="1592207884" sldId="433"/>
            <ac:spMk id="4" creationId="{4580C2AC-D2BA-42DA-0CA1-23C6CD0876DB}"/>
          </ac:spMkLst>
        </pc:spChg>
      </pc:sldChg>
    </pc:docChg>
  </pc:docChgLst>
  <pc:docChgLst>
    <pc:chgData name="OISHIK CHOWDHURY" userId="S::oc.21u10794@btech.nitdgp.ac.in::fda4f85b-62b7-46f8-99ca-e1874b473634" providerId="AD" clId="Web-{1E05B808-6120-DE32-58D5-7429F7C29E67}"/>
    <pc:docChg chg="modSld">
      <pc:chgData name="OISHIK CHOWDHURY" userId="S::oc.21u10794@btech.nitdgp.ac.in::fda4f85b-62b7-46f8-99ca-e1874b473634" providerId="AD" clId="Web-{1E05B808-6120-DE32-58D5-7429F7C29E67}" dt="2022-05-15T18:42:25.093" v="0"/>
      <pc:docMkLst>
        <pc:docMk/>
      </pc:docMkLst>
      <pc:sldChg chg="delSp">
        <pc:chgData name="OISHIK CHOWDHURY" userId="S::oc.21u10794@btech.nitdgp.ac.in::fda4f85b-62b7-46f8-99ca-e1874b473634" providerId="AD" clId="Web-{1E05B808-6120-DE32-58D5-7429F7C29E67}" dt="2022-05-15T18:42:25.093" v="0"/>
        <pc:sldMkLst>
          <pc:docMk/>
          <pc:sldMk cId="1592207884" sldId="433"/>
        </pc:sldMkLst>
        <pc:spChg chg="del">
          <ac:chgData name="OISHIK CHOWDHURY" userId="S::oc.21u10794@btech.nitdgp.ac.in::fda4f85b-62b7-46f8-99ca-e1874b473634" providerId="AD" clId="Web-{1E05B808-6120-DE32-58D5-7429F7C29E67}" dt="2022-05-15T18:42:25.093" v="0"/>
          <ac:spMkLst>
            <pc:docMk/>
            <pc:sldMk cId="1592207884" sldId="433"/>
            <ac:spMk id="4" creationId="{4580C2AC-D2BA-42DA-0CA1-23C6CD0876D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7BA3AC-BE56-4769-B897-1174374B172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C8EACE-4C76-41B1-A8E1-250F61F76F04}">
      <dgm:prSet phldrT="[Text]"/>
      <dgm:spPr/>
      <dgm:t>
        <a:bodyPr/>
        <a:lstStyle/>
        <a:p>
          <a:r>
            <a:rPr lang="en-US" dirty="0"/>
            <a:t>Carbohydrates</a:t>
          </a:r>
          <a:endParaRPr lang="en-IN" dirty="0"/>
        </a:p>
      </dgm:t>
    </dgm:pt>
    <dgm:pt modelId="{87867362-0C09-4E23-80DC-109E5F3E38FF}" type="parTrans" cxnId="{BDB195D6-30BE-4F64-8E20-780AB5965040}">
      <dgm:prSet/>
      <dgm:spPr/>
      <dgm:t>
        <a:bodyPr/>
        <a:lstStyle/>
        <a:p>
          <a:endParaRPr lang="en-IN"/>
        </a:p>
      </dgm:t>
    </dgm:pt>
    <dgm:pt modelId="{8C35C5E5-3704-4652-81E9-A3EC7462B5B6}" type="sibTrans" cxnId="{BDB195D6-30BE-4F64-8E20-780AB5965040}">
      <dgm:prSet/>
      <dgm:spPr/>
      <dgm:t>
        <a:bodyPr/>
        <a:lstStyle/>
        <a:p>
          <a:endParaRPr lang="en-IN"/>
        </a:p>
      </dgm:t>
    </dgm:pt>
    <dgm:pt modelId="{99ACBFA5-AC56-400B-8FA8-0837D91B2FD3}">
      <dgm:prSet phldrT="[Text]"/>
      <dgm:spPr/>
      <dgm:t>
        <a:bodyPr/>
        <a:lstStyle/>
        <a:p>
          <a:pPr algn="l"/>
          <a:r>
            <a:rPr lang="en-US" dirty="0" err="1"/>
            <a:t>Monosaccharides</a:t>
          </a:r>
          <a:endParaRPr lang="en-IN" dirty="0"/>
        </a:p>
      </dgm:t>
    </dgm:pt>
    <dgm:pt modelId="{74311948-ECDF-446E-9F2E-01CF70983911}" type="parTrans" cxnId="{AEC8EB7C-A763-413C-AD2F-D3020C7CD4F9}">
      <dgm:prSet/>
      <dgm:spPr/>
      <dgm:t>
        <a:bodyPr/>
        <a:lstStyle/>
        <a:p>
          <a:endParaRPr lang="en-IN"/>
        </a:p>
      </dgm:t>
    </dgm:pt>
    <dgm:pt modelId="{8CD6F685-F520-41EC-9819-B3D54F589886}" type="sibTrans" cxnId="{AEC8EB7C-A763-413C-AD2F-D3020C7CD4F9}">
      <dgm:prSet/>
      <dgm:spPr/>
      <dgm:t>
        <a:bodyPr/>
        <a:lstStyle/>
        <a:p>
          <a:endParaRPr lang="en-IN"/>
        </a:p>
      </dgm:t>
    </dgm:pt>
    <dgm:pt modelId="{443299FA-8D9E-4EA1-968B-104EADCF1065}">
      <dgm:prSet phldrT="[Text]"/>
      <dgm:spPr/>
      <dgm:t>
        <a:bodyPr/>
        <a:lstStyle/>
        <a:p>
          <a:r>
            <a:rPr lang="en-US" dirty="0"/>
            <a:t>Lipids</a:t>
          </a:r>
          <a:endParaRPr lang="en-IN" dirty="0"/>
        </a:p>
      </dgm:t>
    </dgm:pt>
    <dgm:pt modelId="{F294ED05-FA6B-4470-B26D-9DA2A08EA0C4}" type="parTrans" cxnId="{7DF1C4C3-9285-4343-83CB-A03CD94D13EE}">
      <dgm:prSet/>
      <dgm:spPr/>
      <dgm:t>
        <a:bodyPr/>
        <a:lstStyle/>
        <a:p>
          <a:endParaRPr lang="en-IN"/>
        </a:p>
      </dgm:t>
    </dgm:pt>
    <dgm:pt modelId="{73C05F89-D5EF-471F-AB8B-FE0020AD3124}" type="sibTrans" cxnId="{7DF1C4C3-9285-4343-83CB-A03CD94D13EE}">
      <dgm:prSet/>
      <dgm:spPr/>
      <dgm:t>
        <a:bodyPr/>
        <a:lstStyle/>
        <a:p>
          <a:endParaRPr lang="en-IN"/>
        </a:p>
      </dgm:t>
    </dgm:pt>
    <dgm:pt modelId="{28320D42-6708-4F06-9F28-7F41FBDF7638}">
      <dgm:prSet phldrT="[Text]"/>
      <dgm:spPr/>
      <dgm:t>
        <a:bodyPr/>
        <a:lstStyle/>
        <a:p>
          <a:pPr algn="l"/>
          <a:r>
            <a:rPr lang="en-US" dirty="0"/>
            <a:t>Fatty Acids, </a:t>
          </a:r>
          <a:r>
            <a:rPr lang="en-US" dirty="0" err="1"/>
            <a:t>Glycerols</a:t>
          </a:r>
          <a:endParaRPr lang="en-IN" dirty="0"/>
        </a:p>
      </dgm:t>
    </dgm:pt>
    <dgm:pt modelId="{FB6908E6-E112-4827-9BF9-364A58474B4A}" type="parTrans" cxnId="{FE677114-8BE6-4011-B8BD-510A68AAF024}">
      <dgm:prSet/>
      <dgm:spPr/>
      <dgm:t>
        <a:bodyPr/>
        <a:lstStyle/>
        <a:p>
          <a:endParaRPr lang="en-IN"/>
        </a:p>
      </dgm:t>
    </dgm:pt>
    <dgm:pt modelId="{D9402035-3932-422A-A9CD-0C7E50093038}" type="sibTrans" cxnId="{FE677114-8BE6-4011-B8BD-510A68AAF024}">
      <dgm:prSet/>
      <dgm:spPr/>
      <dgm:t>
        <a:bodyPr/>
        <a:lstStyle/>
        <a:p>
          <a:endParaRPr lang="en-IN"/>
        </a:p>
      </dgm:t>
    </dgm:pt>
    <dgm:pt modelId="{1DD1FEA0-D555-4321-A877-E393D5F2A0F7}">
      <dgm:prSet phldrT="[Text]"/>
      <dgm:spPr/>
      <dgm:t>
        <a:bodyPr/>
        <a:lstStyle/>
        <a:p>
          <a:r>
            <a:rPr lang="en-US" dirty="0"/>
            <a:t>Proteins</a:t>
          </a:r>
          <a:endParaRPr lang="en-IN" dirty="0"/>
        </a:p>
      </dgm:t>
    </dgm:pt>
    <dgm:pt modelId="{16163119-CA6D-4F8D-B00D-99ABA3C94732}" type="parTrans" cxnId="{AC8BB2E3-3E1D-44CD-A0FE-B54799D6802E}">
      <dgm:prSet/>
      <dgm:spPr/>
      <dgm:t>
        <a:bodyPr/>
        <a:lstStyle/>
        <a:p>
          <a:endParaRPr lang="en-IN"/>
        </a:p>
      </dgm:t>
    </dgm:pt>
    <dgm:pt modelId="{A0D6B299-A731-4760-B9A2-08A64B60240F}" type="sibTrans" cxnId="{AC8BB2E3-3E1D-44CD-A0FE-B54799D6802E}">
      <dgm:prSet/>
      <dgm:spPr/>
      <dgm:t>
        <a:bodyPr/>
        <a:lstStyle/>
        <a:p>
          <a:endParaRPr lang="en-IN"/>
        </a:p>
      </dgm:t>
    </dgm:pt>
    <dgm:pt modelId="{FD73A781-5E14-45E8-A645-FFF7D5793BC7}">
      <dgm:prSet phldrT="[Text]"/>
      <dgm:spPr/>
      <dgm:t>
        <a:bodyPr/>
        <a:lstStyle/>
        <a:p>
          <a:r>
            <a:rPr lang="en-US" dirty="0"/>
            <a:t>Nucleic Acids</a:t>
          </a:r>
          <a:endParaRPr lang="en-IN" dirty="0"/>
        </a:p>
      </dgm:t>
    </dgm:pt>
    <dgm:pt modelId="{4DA06A1E-6706-4D57-A691-A107492AC06B}" type="parTrans" cxnId="{304002F0-13ED-4BCF-A5B3-DCD7301DD5F4}">
      <dgm:prSet/>
      <dgm:spPr/>
      <dgm:t>
        <a:bodyPr/>
        <a:lstStyle/>
        <a:p>
          <a:endParaRPr lang="en-IN"/>
        </a:p>
      </dgm:t>
    </dgm:pt>
    <dgm:pt modelId="{4FC774E1-7286-48C0-8FB0-5D814B8A1F82}" type="sibTrans" cxnId="{304002F0-13ED-4BCF-A5B3-DCD7301DD5F4}">
      <dgm:prSet/>
      <dgm:spPr/>
      <dgm:t>
        <a:bodyPr/>
        <a:lstStyle/>
        <a:p>
          <a:endParaRPr lang="en-IN"/>
        </a:p>
      </dgm:t>
    </dgm:pt>
    <dgm:pt modelId="{C2C27F4B-2FA1-42FF-BE0F-89B0128BBCD6}">
      <dgm:prSet phldrT="[Text]"/>
      <dgm:spPr/>
      <dgm:t>
        <a:bodyPr/>
        <a:lstStyle/>
        <a:p>
          <a:pPr algn="l"/>
          <a:r>
            <a:rPr lang="en-US" dirty="0"/>
            <a:t>Amino acids</a:t>
          </a:r>
          <a:endParaRPr lang="en-IN" dirty="0"/>
        </a:p>
      </dgm:t>
    </dgm:pt>
    <dgm:pt modelId="{A6ADDCCA-974B-4B93-8717-8FEDE6F1A1BA}" type="parTrans" cxnId="{F4E6626F-6407-49DD-ADA2-DAF96DCC3243}">
      <dgm:prSet/>
      <dgm:spPr/>
      <dgm:t>
        <a:bodyPr/>
        <a:lstStyle/>
        <a:p>
          <a:endParaRPr lang="en-IN"/>
        </a:p>
      </dgm:t>
    </dgm:pt>
    <dgm:pt modelId="{78C896DB-90F0-4C88-9085-9C924F1D1284}" type="sibTrans" cxnId="{F4E6626F-6407-49DD-ADA2-DAF96DCC3243}">
      <dgm:prSet/>
      <dgm:spPr/>
      <dgm:t>
        <a:bodyPr/>
        <a:lstStyle/>
        <a:p>
          <a:endParaRPr lang="en-IN"/>
        </a:p>
      </dgm:t>
    </dgm:pt>
    <dgm:pt modelId="{B729D7F2-F38D-4422-9E3D-4C0497A07DCD}">
      <dgm:prSet phldrT="[Text]"/>
      <dgm:spPr/>
      <dgm:t>
        <a:bodyPr/>
        <a:lstStyle/>
        <a:p>
          <a:pPr algn="l"/>
          <a:r>
            <a:rPr lang="en-US" dirty="0"/>
            <a:t>Nucleotides</a:t>
          </a:r>
          <a:endParaRPr lang="en-IN" dirty="0"/>
        </a:p>
      </dgm:t>
    </dgm:pt>
    <dgm:pt modelId="{74E24FFF-9597-4D73-B1E8-0EE07B6763D8}" type="parTrans" cxnId="{87B7873D-DC8F-4422-ACA0-90841BF5DD09}">
      <dgm:prSet/>
      <dgm:spPr/>
      <dgm:t>
        <a:bodyPr/>
        <a:lstStyle/>
        <a:p>
          <a:endParaRPr lang="en-IN"/>
        </a:p>
      </dgm:t>
    </dgm:pt>
    <dgm:pt modelId="{62C4F2AA-94E8-4CCC-8B55-44599D675950}" type="sibTrans" cxnId="{87B7873D-DC8F-4422-ACA0-90841BF5DD09}">
      <dgm:prSet/>
      <dgm:spPr/>
      <dgm:t>
        <a:bodyPr/>
        <a:lstStyle/>
        <a:p>
          <a:endParaRPr lang="en-IN"/>
        </a:p>
      </dgm:t>
    </dgm:pt>
    <dgm:pt modelId="{48BE4215-11FA-49A9-A8F5-11EDB86B2CF5}" type="pres">
      <dgm:prSet presAssocID="{E47BA3AC-BE56-4769-B897-1174374B1729}" presName="Name0" presStyleCnt="0">
        <dgm:presLayoutVars>
          <dgm:dir/>
          <dgm:animLvl val="lvl"/>
          <dgm:resizeHandles val="exact"/>
        </dgm:presLayoutVars>
      </dgm:prSet>
      <dgm:spPr/>
    </dgm:pt>
    <dgm:pt modelId="{4300C08A-757F-4111-894B-179326396610}" type="pres">
      <dgm:prSet presAssocID="{9EC8EACE-4C76-41B1-A8E1-250F61F76F04}" presName="linNode" presStyleCnt="0"/>
      <dgm:spPr/>
    </dgm:pt>
    <dgm:pt modelId="{4A04BDEB-F2EB-4040-853A-1B4CE41CB764}" type="pres">
      <dgm:prSet presAssocID="{9EC8EACE-4C76-41B1-A8E1-250F61F76F0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FA4C9EA3-C15B-4F62-A087-26766146655B}" type="pres">
      <dgm:prSet presAssocID="{9EC8EACE-4C76-41B1-A8E1-250F61F76F04}" presName="descendantText" presStyleLbl="alignAccFollowNode1" presStyleIdx="0" presStyleCnt="4">
        <dgm:presLayoutVars>
          <dgm:bulletEnabled val="1"/>
        </dgm:presLayoutVars>
      </dgm:prSet>
      <dgm:spPr/>
    </dgm:pt>
    <dgm:pt modelId="{0C49BB10-A4A0-4F09-9C46-F0EC86978F95}" type="pres">
      <dgm:prSet presAssocID="{8C35C5E5-3704-4652-81E9-A3EC7462B5B6}" presName="sp" presStyleCnt="0"/>
      <dgm:spPr/>
    </dgm:pt>
    <dgm:pt modelId="{3225C2FB-16EA-4183-86D9-8A708A4EFB2C}" type="pres">
      <dgm:prSet presAssocID="{443299FA-8D9E-4EA1-968B-104EADCF1065}" presName="linNode" presStyleCnt="0"/>
      <dgm:spPr/>
    </dgm:pt>
    <dgm:pt modelId="{25642773-A632-4F68-B7CA-CCB0FE71034E}" type="pres">
      <dgm:prSet presAssocID="{443299FA-8D9E-4EA1-968B-104EADCF106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E7B26E6-DC8A-4233-91DC-F1188A0781BD}" type="pres">
      <dgm:prSet presAssocID="{443299FA-8D9E-4EA1-968B-104EADCF1065}" presName="descendantText" presStyleLbl="alignAccFollowNode1" presStyleIdx="1" presStyleCnt="4">
        <dgm:presLayoutVars>
          <dgm:bulletEnabled val="1"/>
        </dgm:presLayoutVars>
      </dgm:prSet>
      <dgm:spPr/>
    </dgm:pt>
    <dgm:pt modelId="{5BF2E259-DB4E-49ED-A2FF-BDA956FFC798}" type="pres">
      <dgm:prSet presAssocID="{73C05F89-D5EF-471F-AB8B-FE0020AD3124}" presName="sp" presStyleCnt="0"/>
      <dgm:spPr/>
    </dgm:pt>
    <dgm:pt modelId="{24211325-4503-4D68-AA9D-2757F6797D1A}" type="pres">
      <dgm:prSet presAssocID="{1DD1FEA0-D555-4321-A877-E393D5F2A0F7}" presName="linNode" presStyleCnt="0"/>
      <dgm:spPr/>
    </dgm:pt>
    <dgm:pt modelId="{AEFB880A-5BB0-4397-AFB3-5DC4F3AE891E}" type="pres">
      <dgm:prSet presAssocID="{1DD1FEA0-D555-4321-A877-E393D5F2A0F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ECCA5A7F-44A3-4D31-B1D3-87FB58449CB1}" type="pres">
      <dgm:prSet presAssocID="{1DD1FEA0-D555-4321-A877-E393D5F2A0F7}" presName="descendantText" presStyleLbl="alignAccFollowNode1" presStyleIdx="2" presStyleCnt="4">
        <dgm:presLayoutVars>
          <dgm:bulletEnabled val="1"/>
        </dgm:presLayoutVars>
      </dgm:prSet>
      <dgm:spPr/>
    </dgm:pt>
    <dgm:pt modelId="{6A4527FF-B37E-4701-B46F-59B7F6B1D5A6}" type="pres">
      <dgm:prSet presAssocID="{A0D6B299-A731-4760-B9A2-08A64B60240F}" presName="sp" presStyleCnt="0"/>
      <dgm:spPr/>
    </dgm:pt>
    <dgm:pt modelId="{EE99B27C-8C06-4B85-997A-B2B95D43E272}" type="pres">
      <dgm:prSet presAssocID="{FD73A781-5E14-45E8-A645-FFF7D5793BC7}" presName="linNode" presStyleCnt="0"/>
      <dgm:spPr/>
    </dgm:pt>
    <dgm:pt modelId="{1705F522-B36C-4BB9-BCE3-9278D3E0A990}" type="pres">
      <dgm:prSet presAssocID="{FD73A781-5E14-45E8-A645-FFF7D5793BC7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98166D6-975C-4BB9-BD8D-8327D471AB3B}" type="pres">
      <dgm:prSet presAssocID="{FD73A781-5E14-45E8-A645-FFF7D5793BC7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75573B0E-0E12-4D24-A30A-898C8CFA54CC}" type="presOf" srcId="{B729D7F2-F38D-4422-9E3D-4C0497A07DCD}" destId="{598166D6-975C-4BB9-BD8D-8327D471AB3B}" srcOrd="0" destOrd="0" presId="urn:microsoft.com/office/officeart/2005/8/layout/vList5"/>
    <dgm:cxn modelId="{FE677114-8BE6-4011-B8BD-510A68AAF024}" srcId="{443299FA-8D9E-4EA1-968B-104EADCF1065}" destId="{28320D42-6708-4F06-9F28-7F41FBDF7638}" srcOrd="0" destOrd="0" parTransId="{FB6908E6-E112-4827-9BF9-364A58474B4A}" sibTransId="{D9402035-3932-422A-A9CD-0C7E50093038}"/>
    <dgm:cxn modelId="{A3368629-EF80-4F29-BF2E-1D739DA2DE70}" type="presOf" srcId="{443299FA-8D9E-4EA1-968B-104EADCF1065}" destId="{25642773-A632-4F68-B7CA-CCB0FE71034E}" srcOrd="0" destOrd="0" presId="urn:microsoft.com/office/officeart/2005/8/layout/vList5"/>
    <dgm:cxn modelId="{67C5F334-2F71-4007-B407-EC414DC0637A}" type="presOf" srcId="{FD73A781-5E14-45E8-A645-FFF7D5793BC7}" destId="{1705F522-B36C-4BB9-BCE3-9278D3E0A990}" srcOrd="0" destOrd="0" presId="urn:microsoft.com/office/officeart/2005/8/layout/vList5"/>
    <dgm:cxn modelId="{87B7873D-DC8F-4422-ACA0-90841BF5DD09}" srcId="{FD73A781-5E14-45E8-A645-FFF7D5793BC7}" destId="{B729D7F2-F38D-4422-9E3D-4C0497A07DCD}" srcOrd="0" destOrd="0" parTransId="{74E24FFF-9597-4D73-B1E8-0EE07B6763D8}" sibTransId="{62C4F2AA-94E8-4CCC-8B55-44599D675950}"/>
    <dgm:cxn modelId="{047DAC44-B1CC-4875-9379-F3EA73CA88DC}" type="presOf" srcId="{1DD1FEA0-D555-4321-A877-E393D5F2A0F7}" destId="{AEFB880A-5BB0-4397-AFB3-5DC4F3AE891E}" srcOrd="0" destOrd="0" presId="urn:microsoft.com/office/officeart/2005/8/layout/vList5"/>
    <dgm:cxn modelId="{F4E6626F-6407-49DD-ADA2-DAF96DCC3243}" srcId="{1DD1FEA0-D555-4321-A877-E393D5F2A0F7}" destId="{C2C27F4B-2FA1-42FF-BE0F-89B0128BBCD6}" srcOrd="0" destOrd="0" parTransId="{A6ADDCCA-974B-4B93-8717-8FEDE6F1A1BA}" sibTransId="{78C896DB-90F0-4C88-9085-9C924F1D1284}"/>
    <dgm:cxn modelId="{0E83AC70-4E71-4BF3-8FEB-26FAB5352DAB}" type="presOf" srcId="{9EC8EACE-4C76-41B1-A8E1-250F61F76F04}" destId="{4A04BDEB-F2EB-4040-853A-1B4CE41CB764}" srcOrd="0" destOrd="0" presId="urn:microsoft.com/office/officeart/2005/8/layout/vList5"/>
    <dgm:cxn modelId="{D6EE5775-9F5C-4139-9C6B-6B61BDDF81D5}" type="presOf" srcId="{28320D42-6708-4F06-9F28-7F41FBDF7638}" destId="{EE7B26E6-DC8A-4233-91DC-F1188A0781BD}" srcOrd="0" destOrd="0" presId="urn:microsoft.com/office/officeart/2005/8/layout/vList5"/>
    <dgm:cxn modelId="{AEC8EB7C-A763-413C-AD2F-D3020C7CD4F9}" srcId="{9EC8EACE-4C76-41B1-A8E1-250F61F76F04}" destId="{99ACBFA5-AC56-400B-8FA8-0837D91B2FD3}" srcOrd="0" destOrd="0" parTransId="{74311948-ECDF-446E-9F2E-01CF70983911}" sibTransId="{8CD6F685-F520-41EC-9819-B3D54F589886}"/>
    <dgm:cxn modelId="{3A7EF59E-D14E-4BEC-A50C-06CDBF6166DE}" type="presOf" srcId="{C2C27F4B-2FA1-42FF-BE0F-89B0128BBCD6}" destId="{ECCA5A7F-44A3-4D31-B1D3-87FB58449CB1}" srcOrd="0" destOrd="0" presId="urn:microsoft.com/office/officeart/2005/8/layout/vList5"/>
    <dgm:cxn modelId="{7DF1C4C3-9285-4343-83CB-A03CD94D13EE}" srcId="{E47BA3AC-BE56-4769-B897-1174374B1729}" destId="{443299FA-8D9E-4EA1-968B-104EADCF1065}" srcOrd="1" destOrd="0" parTransId="{F294ED05-FA6B-4470-B26D-9DA2A08EA0C4}" sibTransId="{73C05F89-D5EF-471F-AB8B-FE0020AD3124}"/>
    <dgm:cxn modelId="{2A38D1CC-2F46-4B09-9782-93B9843ED14E}" type="presOf" srcId="{E47BA3AC-BE56-4769-B897-1174374B1729}" destId="{48BE4215-11FA-49A9-A8F5-11EDB86B2CF5}" srcOrd="0" destOrd="0" presId="urn:microsoft.com/office/officeart/2005/8/layout/vList5"/>
    <dgm:cxn modelId="{BDB195D6-30BE-4F64-8E20-780AB5965040}" srcId="{E47BA3AC-BE56-4769-B897-1174374B1729}" destId="{9EC8EACE-4C76-41B1-A8E1-250F61F76F04}" srcOrd="0" destOrd="0" parTransId="{87867362-0C09-4E23-80DC-109E5F3E38FF}" sibTransId="{8C35C5E5-3704-4652-81E9-A3EC7462B5B6}"/>
    <dgm:cxn modelId="{15097CE2-8972-434D-A7C5-E468F5D4E787}" type="presOf" srcId="{99ACBFA5-AC56-400B-8FA8-0837D91B2FD3}" destId="{FA4C9EA3-C15B-4F62-A087-26766146655B}" srcOrd="0" destOrd="0" presId="urn:microsoft.com/office/officeart/2005/8/layout/vList5"/>
    <dgm:cxn modelId="{AC8BB2E3-3E1D-44CD-A0FE-B54799D6802E}" srcId="{E47BA3AC-BE56-4769-B897-1174374B1729}" destId="{1DD1FEA0-D555-4321-A877-E393D5F2A0F7}" srcOrd="2" destOrd="0" parTransId="{16163119-CA6D-4F8D-B00D-99ABA3C94732}" sibTransId="{A0D6B299-A731-4760-B9A2-08A64B60240F}"/>
    <dgm:cxn modelId="{304002F0-13ED-4BCF-A5B3-DCD7301DD5F4}" srcId="{E47BA3AC-BE56-4769-B897-1174374B1729}" destId="{FD73A781-5E14-45E8-A645-FFF7D5793BC7}" srcOrd="3" destOrd="0" parTransId="{4DA06A1E-6706-4D57-A691-A107492AC06B}" sibTransId="{4FC774E1-7286-48C0-8FB0-5D814B8A1F82}"/>
    <dgm:cxn modelId="{B7E61BC4-41BB-4638-ABD3-1937B2DB010E}" type="presParOf" srcId="{48BE4215-11FA-49A9-A8F5-11EDB86B2CF5}" destId="{4300C08A-757F-4111-894B-179326396610}" srcOrd="0" destOrd="0" presId="urn:microsoft.com/office/officeart/2005/8/layout/vList5"/>
    <dgm:cxn modelId="{F8510CEE-55FA-4916-B6A1-1A7AF95214C1}" type="presParOf" srcId="{4300C08A-757F-4111-894B-179326396610}" destId="{4A04BDEB-F2EB-4040-853A-1B4CE41CB764}" srcOrd="0" destOrd="0" presId="urn:microsoft.com/office/officeart/2005/8/layout/vList5"/>
    <dgm:cxn modelId="{1824B336-AF24-467F-896C-A806E049E7F2}" type="presParOf" srcId="{4300C08A-757F-4111-894B-179326396610}" destId="{FA4C9EA3-C15B-4F62-A087-26766146655B}" srcOrd="1" destOrd="0" presId="urn:microsoft.com/office/officeart/2005/8/layout/vList5"/>
    <dgm:cxn modelId="{31EED125-BAA0-495B-B054-998DFE966AFB}" type="presParOf" srcId="{48BE4215-11FA-49A9-A8F5-11EDB86B2CF5}" destId="{0C49BB10-A4A0-4F09-9C46-F0EC86978F95}" srcOrd="1" destOrd="0" presId="urn:microsoft.com/office/officeart/2005/8/layout/vList5"/>
    <dgm:cxn modelId="{931FF658-D4B3-41AB-9CF1-16A0A806F905}" type="presParOf" srcId="{48BE4215-11FA-49A9-A8F5-11EDB86B2CF5}" destId="{3225C2FB-16EA-4183-86D9-8A708A4EFB2C}" srcOrd="2" destOrd="0" presId="urn:microsoft.com/office/officeart/2005/8/layout/vList5"/>
    <dgm:cxn modelId="{C0A328BB-3F5B-418D-B740-E677E12EBB67}" type="presParOf" srcId="{3225C2FB-16EA-4183-86D9-8A708A4EFB2C}" destId="{25642773-A632-4F68-B7CA-CCB0FE71034E}" srcOrd="0" destOrd="0" presId="urn:microsoft.com/office/officeart/2005/8/layout/vList5"/>
    <dgm:cxn modelId="{DFC78D47-27B5-4032-A868-BFEFD8BDE206}" type="presParOf" srcId="{3225C2FB-16EA-4183-86D9-8A708A4EFB2C}" destId="{EE7B26E6-DC8A-4233-91DC-F1188A0781BD}" srcOrd="1" destOrd="0" presId="urn:microsoft.com/office/officeart/2005/8/layout/vList5"/>
    <dgm:cxn modelId="{E03B7015-637C-44BC-B601-CB2512ED820B}" type="presParOf" srcId="{48BE4215-11FA-49A9-A8F5-11EDB86B2CF5}" destId="{5BF2E259-DB4E-49ED-A2FF-BDA956FFC798}" srcOrd="3" destOrd="0" presId="urn:microsoft.com/office/officeart/2005/8/layout/vList5"/>
    <dgm:cxn modelId="{3313D837-EDC8-450D-86EF-9F98639A1A52}" type="presParOf" srcId="{48BE4215-11FA-49A9-A8F5-11EDB86B2CF5}" destId="{24211325-4503-4D68-AA9D-2757F6797D1A}" srcOrd="4" destOrd="0" presId="urn:microsoft.com/office/officeart/2005/8/layout/vList5"/>
    <dgm:cxn modelId="{EC38DC36-0CD4-4E1A-A002-B6284E733B03}" type="presParOf" srcId="{24211325-4503-4D68-AA9D-2757F6797D1A}" destId="{AEFB880A-5BB0-4397-AFB3-5DC4F3AE891E}" srcOrd="0" destOrd="0" presId="urn:microsoft.com/office/officeart/2005/8/layout/vList5"/>
    <dgm:cxn modelId="{B6BA8AB0-6261-4AA1-B711-3EDACDAAE522}" type="presParOf" srcId="{24211325-4503-4D68-AA9D-2757F6797D1A}" destId="{ECCA5A7F-44A3-4D31-B1D3-87FB58449CB1}" srcOrd="1" destOrd="0" presId="urn:microsoft.com/office/officeart/2005/8/layout/vList5"/>
    <dgm:cxn modelId="{C33CE1AF-FDF7-4661-A819-789C8E26015E}" type="presParOf" srcId="{48BE4215-11FA-49A9-A8F5-11EDB86B2CF5}" destId="{6A4527FF-B37E-4701-B46F-59B7F6B1D5A6}" srcOrd="5" destOrd="0" presId="urn:microsoft.com/office/officeart/2005/8/layout/vList5"/>
    <dgm:cxn modelId="{8E2E0AC8-0526-4741-95B2-B67DD45A78AF}" type="presParOf" srcId="{48BE4215-11FA-49A9-A8F5-11EDB86B2CF5}" destId="{EE99B27C-8C06-4B85-997A-B2B95D43E272}" srcOrd="6" destOrd="0" presId="urn:microsoft.com/office/officeart/2005/8/layout/vList5"/>
    <dgm:cxn modelId="{0D37C2DA-7788-42AD-BA26-B24EAC693FDB}" type="presParOf" srcId="{EE99B27C-8C06-4B85-997A-B2B95D43E272}" destId="{1705F522-B36C-4BB9-BCE3-9278D3E0A990}" srcOrd="0" destOrd="0" presId="urn:microsoft.com/office/officeart/2005/8/layout/vList5"/>
    <dgm:cxn modelId="{B3F4160D-AF22-4CF5-9B1D-D0EE0989CEBE}" type="presParOf" srcId="{EE99B27C-8C06-4B85-997A-B2B95D43E272}" destId="{598166D6-975C-4BB9-BD8D-8327D471AB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C9EA3-C15B-4F62-A087-26766146655B}">
      <dsp:nvSpPr>
        <dsp:cNvPr id="0" name=""/>
        <dsp:cNvSpPr/>
      </dsp:nvSpPr>
      <dsp:spPr>
        <a:xfrm rot="5400000">
          <a:off x="5252720" y="-2209640"/>
          <a:ext cx="668429" cy="52582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/>
            <a:t>Monosaccharides</a:t>
          </a:r>
          <a:endParaRPr lang="en-IN" sz="3300" kern="1200" dirty="0"/>
        </a:p>
      </dsp:txBody>
      <dsp:txXfrm rot="-5400000">
        <a:off x="2957789" y="117921"/>
        <a:ext cx="5225661" cy="603169"/>
      </dsp:txXfrm>
    </dsp:sp>
    <dsp:sp modelId="{4A04BDEB-F2EB-4040-853A-1B4CE41CB764}">
      <dsp:nvSpPr>
        <dsp:cNvPr id="0" name=""/>
        <dsp:cNvSpPr/>
      </dsp:nvSpPr>
      <dsp:spPr>
        <a:xfrm>
          <a:off x="0" y="1737"/>
          <a:ext cx="2957789" cy="835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Carbohydrates</a:t>
          </a:r>
          <a:endParaRPr lang="en-IN" sz="3200" kern="1200" dirty="0"/>
        </a:p>
      </dsp:txBody>
      <dsp:txXfrm>
        <a:off x="40788" y="42525"/>
        <a:ext cx="2876213" cy="753960"/>
      </dsp:txXfrm>
    </dsp:sp>
    <dsp:sp modelId="{EE7B26E6-DC8A-4233-91DC-F1188A0781BD}">
      <dsp:nvSpPr>
        <dsp:cNvPr id="0" name=""/>
        <dsp:cNvSpPr/>
      </dsp:nvSpPr>
      <dsp:spPr>
        <a:xfrm rot="5400000">
          <a:off x="5252720" y="-1332327"/>
          <a:ext cx="668429" cy="52582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Fatty Acids, </a:t>
          </a:r>
          <a:r>
            <a:rPr lang="en-US" sz="3300" kern="1200" dirty="0" err="1"/>
            <a:t>Glycerols</a:t>
          </a:r>
          <a:endParaRPr lang="en-IN" sz="3300" kern="1200" dirty="0"/>
        </a:p>
      </dsp:txBody>
      <dsp:txXfrm rot="-5400000">
        <a:off x="2957789" y="995234"/>
        <a:ext cx="5225661" cy="603169"/>
      </dsp:txXfrm>
    </dsp:sp>
    <dsp:sp modelId="{25642773-A632-4F68-B7CA-CCB0FE71034E}">
      <dsp:nvSpPr>
        <dsp:cNvPr id="0" name=""/>
        <dsp:cNvSpPr/>
      </dsp:nvSpPr>
      <dsp:spPr>
        <a:xfrm>
          <a:off x="0" y="879050"/>
          <a:ext cx="2957789" cy="835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Lipids</a:t>
          </a:r>
          <a:endParaRPr lang="en-IN" sz="3200" kern="1200" dirty="0"/>
        </a:p>
      </dsp:txBody>
      <dsp:txXfrm>
        <a:off x="40788" y="919838"/>
        <a:ext cx="2876213" cy="753960"/>
      </dsp:txXfrm>
    </dsp:sp>
    <dsp:sp modelId="{ECCA5A7F-44A3-4D31-B1D3-87FB58449CB1}">
      <dsp:nvSpPr>
        <dsp:cNvPr id="0" name=""/>
        <dsp:cNvSpPr/>
      </dsp:nvSpPr>
      <dsp:spPr>
        <a:xfrm rot="5400000">
          <a:off x="5252720" y="-455013"/>
          <a:ext cx="668429" cy="52582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Amino acids</a:t>
          </a:r>
          <a:endParaRPr lang="en-IN" sz="3300" kern="1200" dirty="0"/>
        </a:p>
      </dsp:txBody>
      <dsp:txXfrm rot="-5400000">
        <a:off x="2957789" y="1872548"/>
        <a:ext cx="5225661" cy="603169"/>
      </dsp:txXfrm>
    </dsp:sp>
    <dsp:sp modelId="{AEFB880A-5BB0-4397-AFB3-5DC4F3AE891E}">
      <dsp:nvSpPr>
        <dsp:cNvPr id="0" name=""/>
        <dsp:cNvSpPr/>
      </dsp:nvSpPr>
      <dsp:spPr>
        <a:xfrm>
          <a:off x="0" y="1756363"/>
          <a:ext cx="2957789" cy="835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Proteins</a:t>
          </a:r>
          <a:endParaRPr lang="en-IN" sz="3200" kern="1200" dirty="0"/>
        </a:p>
      </dsp:txBody>
      <dsp:txXfrm>
        <a:off x="40788" y="1797151"/>
        <a:ext cx="2876213" cy="753960"/>
      </dsp:txXfrm>
    </dsp:sp>
    <dsp:sp modelId="{598166D6-975C-4BB9-BD8D-8327D471AB3B}">
      <dsp:nvSpPr>
        <dsp:cNvPr id="0" name=""/>
        <dsp:cNvSpPr/>
      </dsp:nvSpPr>
      <dsp:spPr>
        <a:xfrm rot="5400000">
          <a:off x="5252720" y="422299"/>
          <a:ext cx="668429" cy="525829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Nucleotides</a:t>
          </a:r>
          <a:endParaRPr lang="en-IN" sz="3300" kern="1200" dirty="0"/>
        </a:p>
      </dsp:txBody>
      <dsp:txXfrm rot="-5400000">
        <a:off x="2957789" y="2749860"/>
        <a:ext cx="5225661" cy="603169"/>
      </dsp:txXfrm>
    </dsp:sp>
    <dsp:sp modelId="{1705F522-B36C-4BB9-BCE3-9278D3E0A990}">
      <dsp:nvSpPr>
        <dsp:cNvPr id="0" name=""/>
        <dsp:cNvSpPr/>
      </dsp:nvSpPr>
      <dsp:spPr>
        <a:xfrm>
          <a:off x="0" y="2633677"/>
          <a:ext cx="2957789" cy="8355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Nucleic Acids</a:t>
          </a:r>
          <a:endParaRPr lang="en-IN" sz="3200" kern="1200" dirty="0"/>
        </a:p>
      </dsp:txBody>
      <dsp:txXfrm>
        <a:off x="40788" y="2674465"/>
        <a:ext cx="2876213" cy="753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19" tIns="47109" rIns="94219" bIns="47109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19" tIns="47109" rIns="94219" bIns="47109" rtlCol="0"/>
          <a:lstStyle>
            <a:lvl1pPr algn="r">
              <a:defRPr sz="1300"/>
            </a:lvl1pPr>
          </a:lstStyle>
          <a:p>
            <a:fld id="{019A3BE8-72B3-4BE9-A945-88EE8E737B1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19" tIns="47109" rIns="94219" bIns="4710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19" tIns="47109" rIns="94219" bIns="4710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19" tIns="47109" rIns="94219" bIns="47109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19" tIns="47109" rIns="94219" bIns="47109" rtlCol="0" anchor="b"/>
          <a:lstStyle>
            <a:lvl1pPr algn="r">
              <a:defRPr sz="1300"/>
            </a:lvl1pPr>
          </a:lstStyle>
          <a:p>
            <a:fld id="{AFE72C06-DC75-4225-9845-6370B0FF71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The orientation of the bond may be noted, too. </a:t>
            </a:r>
            <a:r>
              <a:rPr lang="en-IN" b="1" dirty="0"/>
              <a:t>α-</a:t>
            </a:r>
            <a:r>
              <a:rPr lang="en-IN" dirty="0"/>
              <a:t> and </a:t>
            </a:r>
            <a:r>
              <a:rPr lang="en-IN" b="1" dirty="0"/>
              <a:t>β-</a:t>
            </a:r>
            <a:r>
              <a:rPr lang="en-IN" b="1" dirty="0" err="1"/>
              <a:t>glycosidic</a:t>
            </a:r>
            <a:r>
              <a:rPr lang="en-IN" b="1" dirty="0"/>
              <a:t> bonds</a:t>
            </a:r>
            <a:r>
              <a:rPr lang="en-IN" dirty="0"/>
              <a:t> are based on the</a:t>
            </a:r>
            <a:r>
              <a:rPr lang="en-IN" b="1" dirty="0"/>
              <a:t> </a:t>
            </a:r>
            <a:r>
              <a:rPr lang="en-IN" dirty="0" err="1"/>
              <a:t>stereocenter</a:t>
            </a:r>
            <a:r>
              <a:rPr lang="en-IN" dirty="0"/>
              <a:t> furthest from saccharide C1. An α-</a:t>
            </a:r>
            <a:r>
              <a:rPr lang="en-IN" dirty="0" err="1"/>
              <a:t>glycosidic</a:t>
            </a:r>
            <a:r>
              <a:rPr lang="en-IN" dirty="0"/>
              <a:t> bond occurs when both carbons share the same stereochemistry. Β-</a:t>
            </a:r>
            <a:r>
              <a:rPr lang="en-IN" dirty="0" err="1"/>
              <a:t>glycosidic</a:t>
            </a:r>
            <a:r>
              <a:rPr lang="en-IN" dirty="0"/>
              <a:t> bond forms when the two carbons have different stereochemistry.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72C06-DC75-4225-9845-6370B0FF711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Starch and glycogen serve as short-term energy stores in plants and animals,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72C06-DC75-4225-9845-6370B0FF711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1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 Fluidity of fats depend on the length and saturation of the fatty acid chains </a:t>
            </a:r>
            <a:endParaRPr lang="en-US" sz="1050" b="1" i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72C06-DC75-4225-9845-6370B0FF7110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7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1200" dirty="0">
                <a:solidFill>
                  <a:srgbClr val="0000FF"/>
                </a:solidFill>
              </a:rPr>
              <a:t>they serve as fuel molecules</a:t>
            </a:r>
            <a:r>
              <a:rPr lang="en-IN" sz="1200">
                <a:solidFill>
                  <a:srgbClr val="0000FF"/>
                </a:solidFill>
              </a:rPr>
              <a:t>, highly </a:t>
            </a:r>
            <a:r>
              <a:rPr lang="en-IN" sz="1200" dirty="0">
                <a:solidFill>
                  <a:srgbClr val="0000FF"/>
                </a:solidFill>
              </a:rPr>
              <a:t>concentrated energy stores</a:t>
            </a:r>
            <a:r>
              <a:rPr lang="en-IN" sz="1200">
                <a:solidFill>
                  <a:srgbClr val="0000FF"/>
                </a:solidFill>
              </a:rPr>
              <a:t>, signal </a:t>
            </a:r>
            <a:r>
              <a:rPr lang="en-IN" sz="1200" dirty="0">
                <a:solidFill>
                  <a:srgbClr val="0000FF"/>
                </a:solidFill>
              </a:rPr>
              <a:t>molecules, </a:t>
            </a:r>
            <a:r>
              <a:rPr lang="en-IN" sz="1200">
                <a:solidFill>
                  <a:srgbClr val="0000FF"/>
                </a:solidFill>
              </a:rPr>
              <a:t>and  components </a:t>
            </a:r>
            <a:r>
              <a:rPr lang="en-IN" sz="1200" dirty="0">
                <a:solidFill>
                  <a:srgbClr val="0000FF"/>
                </a:solidFill>
              </a:rPr>
              <a:t>of membranes.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72C06-DC75-4225-9845-6370B0FF7110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F5A3D9-26FB-4D82-A0D5-4B958998D4DA}" type="slidenum">
              <a:rPr lang="en-US"/>
              <a:pPr/>
              <a:t>98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4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6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45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2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4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7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83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5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DA7AD-1916-4343-92B1-7AB5BC925329}" type="datetimeFigureOut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7CCFF-794D-4B53-A243-B1B1582A37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1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1800" y="1772816"/>
            <a:ext cx="3524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000FF"/>
                </a:solidFill>
              </a:rPr>
              <a:t>Biochemistry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3212976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Books: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dirty="0" err="1">
                <a:solidFill>
                  <a:srgbClr val="C00000"/>
                </a:solidFill>
              </a:rPr>
              <a:t>Lehninger</a:t>
            </a:r>
            <a:r>
              <a:rPr lang="en-US" dirty="0">
                <a:solidFill>
                  <a:srgbClr val="C00000"/>
                </a:solidFill>
              </a:rPr>
              <a:t> Principles of Biochemistry by David L. Nelson and Michael M. Cox, MacMillan publishers</a:t>
            </a:r>
            <a:endParaRPr lang="en-IN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2. Biochemistry by Jeremy M. berg, John L. </a:t>
            </a:r>
            <a:r>
              <a:rPr lang="en-US" dirty="0" err="1">
                <a:solidFill>
                  <a:srgbClr val="C00000"/>
                </a:solidFill>
              </a:rPr>
              <a:t>Tymoczko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Lubert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Stryer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46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t="46043" r="52094" b="20851"/>
          <a:stretch/>
        </p:blipFill>
        <p:spPr bwMode="auto">
          <a:xfrm>
            <a:off x="1835696" y="1772816"/>
            <a:ext cx="4861560" cy="2421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9792" y="5037543"/>
            <a:ext cx="3365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omic Sans MS" pitchFamily="66" charset="0"/>
              </a:rPr>
              <a:t>Monomers-Building Blocks</a:t>
            </a:r>
            <a:endParaRPr lang="en-IN" sz="2000" b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476672"/>
            <a:ext cx="615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What is common in all macromolecules ?</a:t>
            </a:r>
            <a:endParaRPr lang="en-IN" sz="28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5892" y="6237312"/>
            <a:ext cx="461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**Macromolecules are also known as polymers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1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DNA </a:t>
            </a:r>
            <a:r>
              <a:rPr lang="en-US" sz="3200" b="1" i="1" dirty="0" err="1">
                <a:solidFill>
                  <a:srgbClr val="0000FF"/>
                </a:solidFill>
              </a:rPr>
              <a:t>vs</a:t>
            </a:r>
            <a:r>
              <a:rPr lang="en-US" sz="3200" b="1" dirty="0">
                <a:solidFill>
                  <a:srgbClr val="0000FF"/>
                </a:solidFill>
              </a:rPr>
              <a:t> RNA</a:t>
            </a:r>
            <a:r>
              <a:rPr lang="en-US" sz="2800" dirty="0">
                <a:solidFill>
                  <a:srgbClr val="0000FF"/>
                </a:solidFill>
              </a:rPr>
              <a:t> (only key differences)</a:t>
            </a:r>
            <a:endParaRPr lang="en-US" sz="3200" dirty="0">
              <a:solidFill>
                <a:srgbClr val="0000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25620"/>
              </p:ext>
            </p:extLst>
          </p:nvPr>
        </p:nvGraphicFramePr>
        <p:xfrm>
          <a:off x="287016" y="982768"/>
          <a:ext cx="8749480" cy="5357032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2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159">
                <a:tc>
                  <a:txBody>
                    <a:bodyPr/>
                    <a:lstStyle/>
                    <a:p>
                      <a:pPr algn="l"/>
                      <a:r>
                        <a:rPr lang="en-IN" sz="1800" b="1" dirty="0">
                          <a:effectLst/>
                        </a:rPr>
                        <a:t>Comparison</a:t>
                      </a:r>
                      <a:endParaRPr lang="en-IN" sz="1800" b="1" dirty="0">
                        <a:latin typeface="+mn-lt"/>
                      </a:endParaRPr>
                    </a:p>
                  </a:txBody>
                  <a:tcPr marL="23696" marR="23696" marT="11848" marB="1184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/>
                        </a:rPr>
                        <a:t>DNA</a:t>
                      </a:r>
                      <a:endParaRPr lang="en-IN" sz="1800" b="1" dirty="0">
                        <a:latin typeface="+mn-lt"/>
                      </a:endParaRPr>
                    </a:p>
                  </a:txBody>
                  <a:tcPr marL="23696" marR="23696" marT="11848" marB="11848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>
                          <a:effectLst/>
                        </a:rPr>
                        <a:t>RNA</a:t>
                      </a:r>
                      <a:endParaRPr lang="en-IN" sz="1800" b="1" dirty="0">
                        <a:latin typeface="+mn-lt"/>
                      </a:endParaRPr>
                    </a:p>
                  </a:txBody>
                  <a:tcPr marL="23696" marR="23696" marT="11848" marB="11848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Full Name</a:t>
                      </a:r>
                      <a:br>
                        <a:rPr lang="en-IN" sz="1600"/>
                      </a:br>
                      <a:endParaRPr lang="en-IN" sz="160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Deoxyribonucleic Acid 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Ribonucleic Acid</a:t>
                      </a:r>
                      <a:endParaRPr lang="en-IN" sz="1600" b="1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208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Structure </a:t>
                      </a:r>
                      <a:br>
                        <a:rPr lang="en-IN" sz="1600" dirty="0">
                          <a:effectLst/>
                        </a:rPr>
                      </a:b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DNA consists of </a:t>
                      </a:r>
                      <a:r>
                        <a:rPr lang="en-IN" sz="1600" b="1" dirty="0">
                          <a:effectLst/>
                        </a:rPr>
                        <a:t>two</a:t>
                      </a:r>
                      <a:r>
                        <a:rPr lang="en-IN" sz="1600" dirty="0">
                          <a:effectLst/>
                        </a:rPr>
                        <a:t> strands, arranged in a double helix. 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RNA only has </a:t>
                      </a:r>
                      <a:r>
                        <a:rPr lang="en-IN" sz="1600" b="1" dirty="0">
                          <a:effectLst/>
                        </a:rPr>
                        <a:t>one</a:t>
                      </a:r>
                      <a:r>
                        <a:rPr lang="en-IN" sz="1600" dirty="0">
                          <a:effectLst/>
                        </a:rPr>
                        <a:t> strand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Sugar </a:t>
                      </a:r>
                      <a:endParaRPr lang="en-IN" sz="1600" b="1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The sugar in DNA is </a:t>
                      </a:r>
                      <a:r>
                        <a:rPr lang="en-IN" sz="1600" b="1" dirty="0" err="1">
                          <a:effectLst/>
                        </a:rPr>
                        <a:t>deoxyribose</a:t>
                      </a:r>
                      <a:r>
                        <a:rPr lang="en-IN" sz="1600" dirty="0">
                          <a:effectLst/>
                        </a:rPr>
                        <a:t>, which contains one less hydroxyl group than RNA’s ribose. 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RNA contains </a:t>
                      </a:r>
                      <a:r>
                        <a:rPr lang="en-IN" sz="1600" b="1" dirty="0">
                          <a:effectLst/>
                        </a:rPr>
                        <a:t>ribose</a:t>
                      </a:r>
                      <a:r>
                        <a:rPr lang="en-IN" sz="1600" dirty="0">
                          <a:effectLst/>
                        </a:rPr>
                        <a:t> sugar molecules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947">
                <a:tc>
                  <a:txBody>
                    <a:bodyPr/>
                    <a:lstStyle/>
                    <a:p>
                      <a:pPr algn="l"/>
                      <a:endParaRPr lang="en-IN" sz="1600" dirty="0">
                        <a:effectLst/>
                      </a:endParaRPr>
                    </a:p>
                    <a:p>
                      <a:pPr algn="l"/>
                      <a:r>
                        <a:rPr lang="en-IN" sz="1600" dirty="0">
                          <a:effectLst/>
                        </a:rPr>
                        <a:t>Bases 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The bases in DNA are Adenine (‘A’), Guanine (‘G’) Cytosine (‘C’) and </a:t>
                      </a:r>
                      <a:r>
                        <a:rPr lang="en-IN" sz="1600" baseline="0" dirty="0">
                          <a:effectLst/>
                        </a:rPr>
                        <a:t> </a:t>
                      </a:r>
                      <a:r>
                        <a:rPr lang="en-IN" sz="1600" b="1" dirty="0">
                          <a:effectLst/>
                        </a:rPr>
                        <a:t>Thymine (‘T’).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RNA shares Adenine (‘A’), Guanine (‘G’) and Cytosine (‘C’) and </a:t>
                      </a:r>
                      <a:r>
                        <a:rPr lang="en-IN" sz="1600" b="1" dirty="0">
                          <a:effectLst/>
                        </a:rPr>
                        <a:t>Uracil (‘U’</a:t>
                      </a:r>
                      <a:r>
                        <a:rPr lang="en-IN" sz="1600" dirty="0">
                          <a:effectLst/>
                        </a:rPr>
                        <a:t>).</a:t>
                      </a:r>
                      <a:br>
                        <a:rPr lang="en-IN" sz="1600" dirty="0">
                          <a:effectLst/>
                        </a:rPr>
                      </a:b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656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Base Pairs</a:t>
                      </a:r>
                      <a:br>
                        <a:rPr lang="en-IN" sz="1600">
                          <a:effectLst/>
                        </a:rPr>
                      </a:br>
                      <a:endParaRPr lang="en-IN" sz="1600" b="1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Adenine and Thymine pair </a:t>
                      </a:r>
                      <a:r>
                        <a:rPr lang="en-IN" sz="1600" b="1" dirty="0">
                          <a:effectLst/>
                        </a:rPr>
                        <a:t>(A-T)</a:t>
                      </a:r>
                      <a:endParaRPr lang="en-IN" sz="1600" b="1" dirty="0"/>
                    </a:p>
                    <a:p>
                      <a:pPr algn="l"/>
                      <a:r>
                        <a:rPr lang="en-IN" sz="1600" dirty="0">
                          <a:effectLst/>
                        </a:rPr>
                        <a:t>Cytosine and Guanine pair (C-G)  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Adenine and Uracil pair </a:t>
                      </a:r>
                      <a:r>
                        <a:rPr lang="en-IN" sz="1600" b="1" dirty="0">
                          <a:effectLst/>
                        </a:rPr>
                        <a:t>(A-U)</a:t>
                      </a:r>
                      <a:endParaRPr lang="en-IN" sz="1600" b="1" dirty="0"/>
                    </a:p>
                    <a:p>
                      <a:pPr algn="l"/>
                      <a:r>
                        <a:rPr lang="en-IN" sz="1600" dirty="0">
                          <a:effectLst/>
                        </a:rPr>
                        <a:t>Cytosine and Guanine pair (C-G)        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536">
                <a:tc>
                  <a:txBody>
                    <a:bodyPr/>
                    <a:lstStyle/>
                    <a:p>
                      <a:pPr algn="l"/>
                      <a:r>
                        <a:rPr lang="en-IN" sz="1600">
                          <a:effectLst/>
                        </a:rPr>
                        <a:t>Location</a:t>
                      </a:r>
                      <a:endParaRPr lang="en-IN" sz="1600" b="1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DNA is found in the </a:t>
                      </a:r>
                      <a:r>
                        <a:rPr lang="en-IN" sz="1600" b="1" dirty="0">
                          <a:effectLst/>
                        </a:rPr>
                        <a:t>nucleus</a:t>
                      </a:r>
                      <a:r>
                        <a:rPr lang="en-IN" sz="1600" dirty="0">
                          <a:effectLst/>
                        </a:rPr>
                        <a:t>, with a small amount of DNA also present in mitochondria.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RNA forms in the nucleolus, and then moves to specialised regions of the cytoplasm depending on the type of RNA formed. 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Function</a:t>
                      </a:r>
                      <a:br>
                        <a:rPr lang="en-IN" sz="1600" dirty="0">
                          <a:effectLst/>
                        </a:rPr>
                      </a:b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DNA replicates and </a:t>
                      </a:r>
                      <a:r>
                        <a:rPr lang="en-IN" sz="1600" b="1" dirty="0">
                          <a:effectLst/>
                        </a:rPr>
                        <a:t>stores genetic information</a:t>
                      </a:r>
                      <a:r>
                        <a:rPr lang="en-IN" sz="1600" dirty="0">
                          <a:effectLst/>
                        </a:rPr>
                        <a:t>. It is a blueprint for all genetic information contained within an organism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effectLst/>
                        </a:rPr>
                        <a:t>RNA </a:t>
                      </a:r>
                      <a:r>
                        <a:rPr lang="en-IN" sz="1600" b="1" dirty="0">
                          <a:effectLst/>
                        </a:rPr>
                        <a:t>converts the genetic information </a:t>
                      </a:r>
                      <a:r>
                        <a:rPr lang="en-IN" sz="1600" dirty="0">
                          <a:effectLst/>
                        </a:rPr>
                        <a:t>contained within DNA to a format used to build proteins.</a:t>
                      </a:r>
                      <a:endParaRPr lang="en-IN" sz="1600" b="1" dirty="0">
                        <a:latin typeface="+mn-lt"/>
                      </a:endParaRPr>
                    </a:p>
                  </a:txBody>
                  <a:tcPr marL="23696" marR="23696" marT="11848" marB="11848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11377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43000"/>
            <a:ext cx="6562726" cy="461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Summary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767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78" y="548680"/>
            <a:ext cx="8810492" cy="5256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25" y="44624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Elements in the 4 macromolecules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0864" y="6093296"/>
            <a:ext cx="426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</a:t>
            </a:r>
            <a:endParaRPr lang="en-IN" sz="40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V="1">
            <a:off x="5504224" y="5559948"/>
            <a:ext cx="0" cy="5333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41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schools.nashua.edu/myclass/marshalll/anatomy/Pictures/molecule%20images/carbohydrates/sucros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Macromolecules and their building blocks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60375" y="1551263"/>
            <a:ext cx="8216081" cy="4470025"/>
            <a:chOff x="2627784" y="4581128"/>
            <a:chExt cx="4849196" cy="2173532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3567037695"/>
                </p:ext>
              </p:extLst>
            </p:nvPr>
          </p:nvGraphicFramePr>
          <p:xfrm>
            <a:off x="2627784" y="4581128"/>
            <a:ext cx="4849196" cy="16877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Rounded Rectangle 6"/>
            <p:cNvSpPr/>
            <p:nvPr/>
          </p:nvSpPr>
          <p:spPr>
            <a:xfrm>
              <a:off x="2657440" y="6263863"/>
              <a:ext cx="1692608" cy="4907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36195" rIns="72390" bIns="3619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/>
                <a:t>Nucleic Acids</a:t>
              </a:r>
              <a:endParaRPr lang="en-IN" sz="2400" kern="1200" dirty="0"/>
            </a:p>
          </p:txBody>
        </p:sp>
      </p:grpSp>
      <p:sp>
        <p:nvSpPr>
          <p:cNvPr id="14" name="Right Arrow 13"/>
          <p:cNvSpPr/>
          <p:nvPr/>
        </p:nvSpPr>
        <p:spPr>
          <a:xfrm>
            <a:off x="3261108" y="181532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ight Arrow 14"/>
          <p:cNvSpPr/>
          <p:nvPr/>
        </p:nvSpPr>
        <p:spPr>
          <a:xfrm>
            <a:off x="3246360" y="266640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/>
          <p:cNvSpPr/>
          <p:nvPr/>
        </p:nvSpPr>
        <p:spPr>
          <a:xfrm>
            <a:off x="3246360" y="3545252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ight Arrow 16"/>
          <p:cNvSpPr/>
          <p:nvPr/>
        </p:nvSpPr>
        <p:spPr>
          <a:xfrm>
            <a:off x="3248092" y="440761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30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229544"/>
            <a:ext cx="799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FF"/>
                </a:solidFill>
              </a:rPr>
              <a:t>Carbohydrates</a:t>
            </a:r>
          </a:p>
        </p:txBody>
      </p:sp>
    </p:spTree>
    <p:extLst>
      <p:ext uri="{BB962C8B-B14F-4D97-AF65-F5344CB8AC3E}">
        <p14:creationId xmlns:p14="http://schemas.microsoft.com/office/powerpoint/2010/main" val="422735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70485" y="1196752"/>
            <a:ext cx="783500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>
                <a:solidFill>
                  <a:srgbClr val="0000FF"/>
                </a:solidFill>
              </a:rPr>
              <a:t>Commonly known as </a:t>
            </a:r>
            <a:r>
              <a:rPr lang="en-IN" sz="2000" b="1" dirty="0">
                <a:solidFill>
                  <a:srgbClr val="0000FF"/>
                </a:solidFill>
              </a:rPr>
              <a:t>Sugars. </a:t>
            </a:r>
            <a:r>
              <a:rPr lang="en-IN" sz="2000" dirty="0">
                <a:solidFill>
                  <a:srgbClr val="0000FF"/>
                </a:solidFill>
              </a:rPr>
              <a:t>(In Greek </a:t>
            </a:r>
            <a:r>
              <a:rPr lang="en-IN" sz="2000" dirty="0" err="1">
                <a:solidFill>
                  <a:srgbClr val="0000FF"/>
                </a:solidFill>
              </a:rPr>
              <a:t>Sakcharon</a:t>
            </a:r>
            <a:r>
              <a:rPr lang="en-IN" sz="2000" dirty="0">
                <a:solidFill>
                  <a:srgbClr val="0000FF"/>
                </a:solidFill>
              </a:rPr>
              <a:t> meaning "Sugar").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>
                <a:solidFill>
                  <a:srgbClr val="0000FF"/>
                </a:solidFill>
              </a:rPr>
              <a:t>Carbohydrates are </a:t>
            </a:r>
            <a:r>
              <a:rPr lang="en-IN" sz="2000" b="1" dirty="0">
                <a:solidFill>
                  <a:srgbClr val="0000FF"/>
                </a:solidFill>
              </a:rPr>
              <a:t>aldehyde  (</a:t>
            </a:r>
            <a:r>
              <a:rPr lang="en-GB" sz="2000" b="1" dirty="0"/>
              <a:t>H-C=O</a:t>
            </a:r>
            <a:r>
              <a:rPr lang="en-IN" sz="2000" b="1" dirty="0">
                <a:solidFill>
                  <a:srgbClr val="0000FF"/>
                </a:solidFill>
              </a:rPr>
              <a:t>) or ketone (</a:t>
            </a:r>
            <a:r>
              <a:rPr lang="en-GB" sz="2000" b="1" dirty="0"/>
              <a:t>C=O</a:t>
            </a:r>
            <a:r>
              <a:rPr lang="en-IN" sz="2000" b="1" dirty="0">
                <a:solidFill>
                  <a:srgbClr val="0000FF"/>
                </a:solidFill>
              </a:rPr>
              <a:t>) compounds with multiple hydroxyl groups</a:t>
            </a:r>
            <a:r>
              <a:rPr lang="en-IN" sz="2000" dirty="0">
                <a:solidFill>
                  <a:srgbClr val="0000FF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>
                <a:solidFill>
                  <a:srgbClr val="0000FF"/>
                </a:solidFill>
              </a:rPr>
              <a:t>They make up </a:t>
            </a:r>
            <a:r>
              <a:rPr lang="en-IN" sz="2000" b="1" dirty="0">
                <a:solidFill>
                  <a:srgbClr val="0000FF"/>
                </a:solidFill>
              </a:rPr>
              <a:t>most of the organic matter on Earth </a:t>
            </a:r>
            <a:r>
              <a:rPr lang="en-IN" sz="2000" dirty="0">
                <a:solidFill>
                  <a:srgbClr val="0000FF"/>
                </a:solidFill>
              </a:rPr>
              <a:t>because of their extensive roles in all forms of life.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558" y="483930"/>
            <a:ext cx="6399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What are carbohydrates (</a:t>
            </a:r>
            <a:r>
              <a:rPr lang="en-IN" sz="2800" b="1" dirty="0">
                <a:solidFill>
                  <a:srgbClr val="FF0000"/>
                </a:solidFill>
              </a:rPr>
              <a:t>or Saccharides)</a:t>
            </a:r>
            <a:r>
              <a:rPr lang="en-US" sz="2800" b="1" dirty="0">
                <a:solidFill>
                  <a:srgbClr val="FF0000"/>
                </a:solidFill>
              </a:rPr>
              <a:t>?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5557" y="3933056"/>
            <a:ext cx="7704856" cy="2400657"/>
          </a:xfrm>
          <a:prstGeom prst="round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Carbohydrates provide energy. 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They are the best source of fuel for the body.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Carbohydrates also help to digest protein and fat.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C00000"/>
                </a:solidFill>
                <a:latin typeface="Comic Sans MS" pitchFamily="66" charset="0"/>
              </a:rPr>
              <a:t>If we eat more carbohydrates than are needed for energy, the extra is stored in the liver or in the tissues as fat. </a:t>
            </a:r>
          </a:p>
        </p:txBody>
      </p:sp>
    </p:spTree>
    <p:extLst>
      <p:ext uri="{BB962C8B-B14F-4D97-AF65-F5344CB8AC3E}">
        <p14:creationId xmlns:p14="http://schemas.microsoft.com/office/powerpoint/2010/main" val="229321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7"/>
          <p:cNvSpPr txBox="1">
            <a:spLocks noChangeArrowheads="1"/>
          </p:cNvSpPr>
          <p:nvPr/>
        </p:nvSpPr>
        <p:spPr bwMode="auto">
          <a:xfrm>
            <a:off x="3365500" y="419894"/>
            <a:ext cx="23590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Carbohydrates</a:t>
            </a:r>
          </a:p>
        </p:txBody>
      </p:sp>
      <p:pic>
        <p:nvPicPr>
          <p:cNvPr id="3075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"/>
          <a:stretch>
            <a:fillRect/>
          </a:stretch>
        </p:blipFill>
        <p:spPr bwMode="auto">
          <a:xfrm>
            <a:off x="683568" y="765175"/>
            <a:ext cx="338137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6" name="Text Box 19"/>
          <p:cNvSpPr txBox="1">
            <a:spLocks noChangeArrowheads="1"/>
          </p:cNvSpPr>
          <p:nvPr/>
        </p:nvSpPr>
        <p:spPr bwMode="auto">
          <a:xfrm>
            <a:off x="1166813" y="5900738"/>
            <a:ext cx="675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2400">
                <a:latin typeface="Arial" pitchFamily="34" charset="0"/>
              </a:rPr>
              <a:t>6CO</a:t>
            </a:r>
            <a:r>
              <a:rPr lang="fr-FR" altLang="en-US" sz="2400" baseline="-25000">
                <a:latin typeface="Arial" pitchFamily="34" charset="0"/>
              </a:rPr>
              <a:t>2</a:t>
            </a:r>
            <a:r>
              <a:rPr lang="fr-FR" altLang="en-US" sz="2400">
                <a:latin typeface="Arial" pitchFamily="34" charset="0"/>
              </a:rPr>
              <a:t> + 6H</a:t>
            </a:r>
            <a:r>
              <a:rPr lang="fr-FR" altLang="en-US" sz="2400" baseline="-25000">
                <a:latin typeface="Arial" pitchFamily="34" charset="0"/>
              </a:rPr>
              <a:t>2</a:t>
            </a:r>
            <a:r>
              <a:rPr lang="fr-FR" altLang="en-US" sz="2400">
                <a:latin typeface="Arial" pitchFamily="34" charset="0"/>
              </a:rPr>
              <a:t>O + energy		C</a:t>
            </a:r>
            <a:r>
              <a:rPr lang="fr-FR" altLang="en-US" sz="2400" baseline="-25000">
                <a:latin typeface="Arial" pitchFamily="34" charset="0"/>
              </a:rPr>
              <a:t>6</a:t>
            </a:r>
            <a:r>
              <a:rPr lang="fr-FR" altLang="en-US" sz="2400">
                <a:latin typeface="Arial" pitchFamily="34" charset="0"/>
              </a:rPr>
              <a:t>H</a:t>
            </a:r>
            <a:r>
              <a:rPr lang="fr-FR" altLang="en-US" sz="2400" baseline="-25000">
                <a:latin typeface="Arial" pitchFamily="34" charset="0"/>
              </a:rPr>
              <a:t>12</a:t>
            </a:r>
            <a:r>
              <a:rPr lang="fr-FR" altLang="en-US" sz="2400">
                <a:latin typeface="Arial" pitchFamily="34" charset="0"/>
              </a:rPr>
              <a:t>O</a:t>
            </a:r>
            <a:r>
              <a:rPr lang="fr-FR" altLang="en-US" sz="2400" baseline="-25000">
                <a:latin typeface="Arial" pitchFamily="34" charset="0"/>
              </a:rPr>
              <a:t>6</a:t>
            </a:r>
            <a:r>
              <a:rPr lang="fr-FR" altLang="en-US" sz="2400">
                <a:latin typeface="Arial" pitchFamily="34" charset="0"/>
              </a:rPr>
              <a:t> + 6O</a:t>
            </a:r>
            <a:r>
              <a:rPr lang="fr-FR" altLang="en-US" sz="2400" baseline="-25000">
                <a:latin typeface="Arial" pitchFamily="34" charset="0"/>
              </a:rPr>
              <a:t>2</a:t>
            </a:r>
          </a:p>
        </p:txBody>
      </p:sp>
      <p:sp>
        <p:nvSpPr>
          <p:cNvPr id="3077" name="Line 20"/>
          <p:cNvSpPr>
            <a:spLocks noChangeShapeType="1"/>
          </p:cNvSpPr>
          <p:nvPr/>
        </p:nvSpPr>
        <p:spPr bwMode="auto">
          <a:xfrm>
            <a:off x="4500563" y="6122988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8" name="Line 21"/>
          <p:cNvSpPr>
            <a:spLocks noChangeShapeType="1"/>
          </p:cNvSpPr>
          <p:nvPr/>
        </p:nvSpPr>
        <p:spPr bwMode="auto">
          <a:xfrm flipH="1">
            <a:off x="4465638" y="6216650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079" name="Text Box 22"/>
          <p:cNvSpPr txBox="1">
            <a:spLocks noChangeArrowheads="1"/>
          </p:cNvSpPr>
          <p:nvPr/>
        </p:nvSpPr>
        <p:spPr bwMode="auto">
          <a:xfrm>
            <a:off x="4414838" y="5805488"/>
            <a:ext cx="13192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200" b="1">
                <a:solidFill>
                  <a:srgbClr val="CC3300"/>
                </a:solidFill>
                <a:latin typeface="Arial" pitchFamily="34" charset="0"/>
              </a:rPr>
              <a:t>Photosynthesis</a:t>
            </a:r>
          </a:p>
        </p:txBody>
      </p:sp>
      <p:sp>
        <p:nvSpPr>
          <p:cNvPr id="3080" name="Text Box 23"/>
          <p:cNvSpPr txBox="1">
            <a:spLocks noChangeArrowheads="1"/>
          </p:cNvSpPr>
          <p:nvPr/>
        </p:nvSpPr>
        <p:spPr bwMode="auto">
          <a:xfrm>
            <a:off x="4552950" y="6242050"/>
            <a:ext cx="10223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200" b="1">
                <a:solidFill>
                  <a:srgbClr val="CC3300"/>
                </a:solidFill>
                <a:latin typeface="Arial" pitchFamily="34" charset="0"/>
              </a:rPr>
              <a:t>Respiration</a:t>
            </a:r>
          </a:p>
        </p:txBody>
      </p:sp>
      <p:sp>
        <p:nvSpPr>
          <p:cNvPr id="3081" name="Rectangle 24"/>
          <p:cNvSpPr>
            <a:spLocks noChangeArrowheads="1"/>
          </p:cNvSpPr>
          <p:nvPr/>
        </p:nvSpPr>
        <p:spPr bwMode="auto">
          <a:xfrm>
            <a:off x="4414838" y="1628775"/>
            <a:ext cx="4621658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endParaRPr lang="en-US" altLang="en-US" dirty="0">
              <a:cs typeface="Arial" pitchFamily="34" charset="0"/>
            </a:endParaRP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Produced by photosynthesis in plants.  </a:t>
            </a: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The major source of energy from our diet.</a:t>
            </a: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Composed of the elements C, H, and O</a:t>
            </a:r>
            <a:r>
              <a:rPr lang="en-US" sz="2000" dirty="0"/>
              <a:t> in 1:2:1 ratio.</a:t>
            </a:r>
            <a:endParaRPr lang="en-US" altLang="en-US" sz="2000" dirty="0">
              <a:cs typeface="Arial" pitchFamily="34" charset="0"/>
            </a:endParaRPr>
          </a:p>
        </p:txBody>
      </p:sp>
      <p:sp>
        <p:nvSpPr>
          <p:cNvPr id="3082" name="Text Box 25"/>
          <p:cNvSpPr txBox="1">
            <a:spLocks noChangeArrowheads="1"/>
          </p:cNvSpPr>
          <p:nvPr/>
        </p:nvSpPr>
        <p:spPr bwMode="auto">
          <a:xfrm>
            <a:off x="5918200" y="6405563"/>
            <a:ext cx="950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600" b="1">
                <a:solidFill>
                  <a:schemeClr val="accent2"/>
                </a:solidFill>
                <a:latin typeface="Arial" pitchFamily="34" charset="0"/>
              </a:rPr>
              <a:t>glucose</a:t>
            </a:r>
          </a:p>
        </p:txBody>
      </p:sp>
      <p:sp>
        <p:nvSpPr>
          <p:cNvPr id="3083" name="Text Box 26"/>
          <p:cNvSpPr txBox="1">
            <a:spLocks noChangeArrowheads="1"/>
          </p:cNvSpPr>
          <p:nvPr/>
        </p:nvSpPr>
        <p:spPr bwMode="auto">
          <a:xfrm>
            <a:off x="6167438" y="44958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solidFill>
                  <a:schemeClr val="accent2"/>
                </a:solidFill>
                <a:latin typeface="Arial" pitchFamily="34" charset="0"/>
              </a:rPr>
              <a:t>C</a:t>
            </a:r>
            <a:r>
              <a:rPr lang="en-US" altLang="en-US" sz="2400" baseline="-25000" dirty="0" err="1">
                <a:solidFill>
                  <a:schemeClr val="accent2"/>
                </a:solidFill>
                <a:latin typeface="Arial" pitchFamily="34" charset="0"/>
              </a:rPr>
              <a:t>n</a:t>
            </a:r>
            <a:r>
              <a:rPr lang="en-US" altLang="en-US" sz="2400" dirty="0">
                <a:solidFill>
                  <a:schemeClr val="accent2"/>
                </a:solidFill>
                <a:latin typeface="Arial" pitchFamily="34" charset="0"/>
              </a:rPr>
              <a:t>(H</a:t>
            </a:r>
            <a:r>
              <a:rPr lang="en-US" altLang="en-US" sz="2400" baseline="-25000" dirty="0">
                <a:solidFill>
                  <a:schemeClr val="accent2"/>
                </a:solidFill>
                <a:latin typeface="Arial" pitchFamily="34" charset="0"/>
              </a:rPr>
              <a:t>2</a:t>
            </a:r>
            <a:r>
              <a:rPr lang="en-US" altLang="en-US" sz="2400" dirty="0">
                <a:solidFill>
                  <a:schemeClr val="accent2"/>
                </a:solidFill>
                <a:latin typeface="Arial" pitchFamily="34" charset="0"/>
              </a:rPr>
              <a:t>O)</a:t>
            </a:r>
            <a:r>
              <a:rPr lang="en-US" altLang="en-US" sz="2400" baseline="-25000" dirty="0">
                <a:solidFill>
                  <a:schemeClr val="accent2"/>
                </a:solidFill>
                <a:latin typeface="Arial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83985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2542115" y="180878"/>
            <a:ext cx="36852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Types of Carbohydrates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9512" y="764704"/>
            <a:ext cx="8899401" cy="5976664"/>
            <a:chOff x="179512" y="764704"/>
            <a:chExt cx="8899401" cy="5976664"/>
          </a:xfrm>
        </p:grpSpPr>
        <p:grpSp>
          <p:nvGrpSpPr>
            <p:cNvPr id="3" name="Group 2"/>
            <p:cNvGrpSpPr/>
            <p:nvPr/>
          </p:nvGrpSpPr>
          <p:grpSpPr>
            <a:xfrm>
              <a:off x="179512" y="764704"/>
              <a:ext cx="8893175" cy="3963119"/>
              <a:chOff x="179512" y="1182688"/>
              <a:chExt cx="8893175" cy="3963119"/>
            </a:xfrm>
          </p:grpSpPr>
          <p:sp>
            <p:nvSpPr>
              <p:cNvPr id="5123" name="Text Box 5"/>
              <p:cNvSpPr txBox="1">
                <a:spLocks noChangeArrowheads="1"/>
              </p:cNvSpPr>
              <p:nvPr/>
            </p:nvSpPr>
            <p:spPr bwMode="auto">
              <a:xfrm>
                <a:off x="215900" y="1268413"/>
                <a:ext cx="7451725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2000">
                    <a:latin typeface="Arial" pitchFamily="34" charset="0"/>
                  </a:rPr>
                  <a:t>1.</a:t>
                </a:r>
                <a:r>
                  <a:rPr lang="fr-FR" altLang="en-US" sz="2000">
                    <a:solidFill>
                      <a:srgbClr val="CC3300"/>
                    </a:solidFill>
                    <a:latin typeface="Arial" pitchFamily="34" charset="0"/>
                  </a:rPr>
                  <a:t> Monosaccharide</a:t>
                </a:r>
                <a:r>
                  <a:rPr lang="fr-FR" altLang="en-US" sz="2000">
                    <a:latin typeface="Arial" pitchFamily="34" charset="0"/>
                  </a:rPr>
                  <a:t> + H</a:t>
                </a:r>
                <a:r>
                  <a:rPr lang="fr-FR" altLang="en-US" sz="2000" baseline="-25000">
                    <a:latin typeface="Arial" pitchFamily="34" charset="0"/>
                  </a:rPr>
                  <a:t>2</a:t>
                </a:r>
                <a:r>
                  <a:rPr lang="fr-FR" altLang="en-US" sz="2000">
                    <a:latin typeface="Arial" pitchFamily="34" charset="0"/>
                  </a:rPr>
                  <a:t>O			no hydrolysis</a:t>
                </a:r>
              </a:p>
            </p:txBody>
          </p:sp>
          <p:sp>
            <p:nvSpPr>
              <p:cNvPr id="5124" name="Line 6"/>
              <p:cNvSpPr>
                <a:spLocks noChangeShapeType="1"/>
              </p:cNvSpPr>
              <p:nvPr/>
            </p:nvSpPr>
            <p:spPr bwMode="auto">
              <a:xfrm>
                <a:off x="3798888" y="1519238"/>
                <a:ext cx="13684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25" name="Text Box 7"/>
              <p:cNvSpPr txBox="1">
                <a:spLocks noChangeArrowheads="1"/>
              </p:cNvSpPr>
              <p:nvPr/>
            </p:nvSpPr>
            <p:spPr bwMode="auto">
              <a:xfrm>
                <a:off x="3795713" y="1182688"/>
                <a:ext cx="12890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1400" b="1">
                    <a:latin typeface="Arial" pitchFamily="34" charset="0"/>
                  </a:rPr>
                  <a:t>H</a:t>
                </a:r>
                <a:r>
                  <a:rPr lang="fr-FR" altLang="en-US" sz="1400" b="1" baseline="30000">
                    <a:latin typeface="Arial" pitchFamily="34" charset="0"/>
                  </a:rPr>
                  <a:t>+ </a:t>
                </a:r>
                <a:r>
                  <a:rPr lang="fr-FR" altLang="en-US" sz="1400" b="1">
                    <a:latin typeface="Arial" pitchFamily="34" charset="0"/>
                  </a:rPr>
                  <a:t>or enzyme</a:t>
                </a:r>
              </a:p>
            </p:txBody>
          </p:sp>
          <p:sp>
            <p:nvSpPr>
              <p:cNvPr id="5126" name="Oval 8"/>
              <p:cNvSpPr>
                <a:spLocks noChangeArrowheads="1"/>
              </p:cNvSpPr>
              <p:nvPr/>
            </p:nvSpPr>
            <p:spPr bwMode="auto">
              <a:xfrm>
                <a:off x="1512888" y="1844675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27" name="Oval 10"/>
              <p:cNvSpPr>
                <a:spLocks noChangeArrowheads="1"/>
              </p:cNvSpPr>
              <p:nvPr/>
            </p:nvSpPr>
            <p:spPr bwMode="auto">
              <a:xfrm>
                <a:off x="6624638" y="1844675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28" name="Text Box 11"/>
              <p:cNvSpPr txBox="1">
                <a:spLocks noChangeArrowheads="1"/>
              </p:cNvSpPr>
              <p:nvPr/>
            </p:nvSpPr>
            <p:spPr bwMode="auto">
              <a:xfrm>
                <a:off x="250825" y="2550840"/>
                <a:ext cx="7777163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2000" dirty="0">
                    <a:latin typeface="Arial" pitchFamily="34" charset="0"/>
                  </a:rPr>
                  <a:t>2. </a:t>
                </a:r>
                <a:r>
                  <a:rPr lang="fr-FR" altLang="en-US" sz="2000" dirty="0">
                    <a:solidFill>
                      <a:srgbClr val="CC3300"/>
                    </a:solidFill>
                    <a:latin typeface="Arial" pitchFamily="34" charset="0"/>
                  </a:rPr>
                  <a:t>Disaccharide</a:t>
                </a:r>
                <a:r>
                  <a:rPr lang="fr-FR" altLang="en-US" sz="2000" dirty="0">
                    <a:latin typeface="Arial" pitchFamily="34" charset="0"/>
                  </a:rPr>
                  <a:t> + H</a:t>
                </a:r>
                <a:r>
                  <a:rPr lang="fr-FR" altLang="en-US" sz="2000" baseline="-25000" dirty="0">
                    <a:latin typeface="Arial" pitchFamily="34" charset="0"/>
                  </a:rPr>
                  <a:t>2</a:t>
                </a:r>
                <a:r>
                  <a:rPr lang="fr-FR" altLang="en-US" sz="2000" dirty="0">
                    <a:latin typeface="Arial" pitchFamily="34" charset="0"/>
                  </a:rPr>
                  <a:t>O			</a:t>
                </a:r>
                <a:r>
                  <a:rPr lang="fr-FR" altLang="en-US" sz="2000" dirty="0" err="1">
                    <a:latin typeface="Arial" pitchFamily="34" charset="0"/>
                  </a:rPr>
                  <a:t>two</a:t>
                </a:r>
                <a:r>
                  <a:rPr lang="fr-FR" altLang="en-US" sz="2000" dirty="0">
                    <a:latin typeface="Arial" pitchFamily="34" charset="0"/>
                  </a:rPr>
                  <a:t> monosaccharide </a:t>
                </a:r>
                <a:r>
                  <a:rPr lang="fr-FR" altLang="en-US" sz="2000" dirty="0" err="1">
                    <a:latin typeface="Arial" pitchFamily="34" charset="0"/>
                  </a:rPr>
                  <a:t>units</a:t>
                </a:r>
                <a:endParaRPr lang="fr-FR" altLang="en-US" sz="2000" dirty="0">
                  <a:latin typeface="Arial" pitchFamily="34" charset="0"/>
                </a:endParaRPr>
              </a:p>
            </p:txBody>
          </p:sp>
          <p:sp>
            <p:nvSpPr>
              <p:cNvPr id="5129" name="Line 12"/>
              <p:cNvSpPr>
                <a:spLocks noChangeShapeType="1"/>
              </p:cNvSpPr>
              <p:nvPr/>
            </p:nvSpPr>
            <p:spPr bwMode="auto">
              <a:xfrm>
                <a:off x="3195514" y="2882900"/>
                <a:ext cx="13684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30" name="Oval 14"/>
              <p:cNvSpPr>
                <a:spLocks noChangeArrowheads="1"/>
              </p:cNvSpPr>
              <p:nvPr/>
            </p:nvSpPr>
            <p:spPr bwMode="auto">
              <a:xfrm>
                <a:off x="1115616" y="3054896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1" name="Oval 15"/>
              <p:cNvSpPr>
                <a:spLocks noChangeArrowheads="1"/>
              </p:cNvSpPr>
              <p:nvPr/>
            </p:nvSpPr>
            <p:spPr bwMode="auto">
              <a:xfrm>
                <a:off x="6799263" y="3003525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2" name="Oval 16"/>
              <p:cNvSpPr>
                <a:spLocks noChangeArrowheads="1"/>
              </p:cNvSpPr>
              <p:nvPr/>
            </p:nvSpPr>
            <p:spPr bwMode="auto">
              <a:xfrm>
                <a:off x="1461691" y="3056484"/>
                <a:ext cx="360362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3" name="Text Box 17"/>
              <p:cNvSpPr txBox="1">
                <a:spLocks noChangeArrowheads="1"/>
              </p:cNvSpPr>
              <p:nvPr/>
            </p:nvSpPr>
            <p:spPr bwMode="auto">
              <a:xfrm>
                <a:off x="6313488" y="2982888"/>
                <a:ext cx="331787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2000">
                    <a:latin typeface="Arial" pitchFamily="34" charset="0"/>
                  </a:rPr>
                  <a:t>+</a:t>
                </a:r>
              </a:p>
            </p:txBody>
          </p:sp>
          <p:sp>
            <p:nvSpPr>
              <p:cNvPr id="5134" name="Oval 18"/>
              <p:cNvSpPr>
                <a:spLocks noChangeArrowheads="1"/>
              </p:cNvSpPr>
              <p:nvPr/>
            </p:nvSpPr>
            <p:spPr bwMode="auto">
              <a:xfrm>
                <a:off x="5829300" y="3005113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5" name="Text Box 19"/>
              <p:cNvSpPr txBox="1">
                <a:spLocks noChangeArrowheads="1"/>
              </p:cNvSpPr>
              <p:nvPr/>
            </p:nvSpPr>
            <p:spPr bwMode="auto">
              <a:xfrm>
                <a:off x="179512" y="3877097"/>
                <a:ext cx="889317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2000" dirty="0">
                    <a:latin typeface="Arial" pitchFamily="34" charset="0"/>
                  </a:rPr>
                  <a:t>3. </a:t>
                </a:r>
                <a:r>
                  <a:rPr lang="fr-FR" altLang="en-US" sz="2000" dirty="0">
                    <a:solidFill>
                      <a:srgbClr val="CC3300"/>
                    </a:solidFill>
                    <a:latin typeface="Arial" pitchFamily="34" charset="0"/>
                  </a:rPr>
                  <a:t>Oligosaccharide</a:t>
                </a:r>
                <a:r>
                  <a:rPr lang="fr-FR" altLang="en-US" sz="2000" dirty="0">
                    <a:latin typeface="Arial" pitchFamily="34" charset="0"/>
                  </a:rPr>
                  <a:t> + </a:t>
                </a:r>
                <a:r>
                  <a:rPr lang="fr-FR" altLang="en-US" sz="2000" dirty="0" err="1">
                    <a:latin typeface="Arial" pitchFamily="34" charset="0"/>
                  </a:rPr>
                  <a:t>many</a:t>
                </a:r>
                <a:r>
                  <a:rPr lang="fr-FR" altLang="en-US" sz="2000" dirty="0">
                    <a:latin typeface="Arial" pitchFamily="34" charset="0"/>
                  </a:rPr>
                  <a:t> H</a:t>
                </a:r>
                <a:r>
                  <a:rPr lang="fr-FR" altLang="en-US" sz="2000" baseline="-25000" dirty="0">
                    <a:latin typeface="Arial" pitchFamily="34" charset="0"/>
                  </a:rPr>
                  <a:t>2</a:t>
                </a:r>
                <a:r>
                  <a:rPr lang="fr-FR" altLang="en-US" sz="2000" dirty="0">
                    <a:latin typeface="Arial" pitchFamily="34" charset="0"/>
                  </a:rPr>
                  <a:t>O			2-10 monosaccharide </a:t>
                </a:r>
                <a:r>
                  <a:rPr lang="fr-FR" altLang="en-US" sz="2000" dirty="0" err="1">
                    <a:latin typeface="Arial" pitchFamily="34" charset="0"/>
                  </a:rPr>
                  <a:t>units</a:t>
                </a:r>
                <a:endParaRPr lang="fr-FR" altLang="en-US" sz="2000" dirty="0">
                  <a:latin typeface="Arial" pitchFamily="34" charset="0"/>
                </a:endParaRPr>
              </a:p>
            </p:txBody>
          </p:sp>
          <p:sp>
            <p:nvSpPr>
              <p:cNvPr id="5136" name="Line 20"/>
              <p:cNvSpPr>
                <a:spLocks noChangeShapeType="1"/>
              </p:cNvSpPr>
              <p:nvPr/>
            </p:nvSpPr>
            <p:spPr bwMode="auto">
              <a:xfrm>
                <a:off x="4067175" y="4135016"/>
                <a:ext cx="13684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137" name="Oval 22"/>
              <p:cNvSpPr>
                <a:spLocks noChangeArrowheads="1"/>
              </p:cNvSpPr>
              <p:nvPr/>
            </p:nvSpPr>
            <p:spPr bwMode="auto">
              <a:xfrm>
                <a:off x="1917700" y="4351040"/>
                <a:ext cx="360363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8" name="Oval 24"/>
              <p:cNvSpPr>
                <a:spLocks noChangeArrowheads="1"/>
              </p:cNvSpPr>
              <p:nvPr/>
            </p:nvSpPr>
            <p:spPr bwMode="auto">
              <a:xfrm>
                <a:off x="2263775" y="4352628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39" name="Oval 27"/>
              <p:cNvSpPr>
                <a:spLocks noChangeArrowheads="1"/>
              </p:cNvSpPr>
              <p:nvPr/>
            </p:nvSpPr>
            <p:spPr bwMode="auto">
              <a:xfrm>
                <a:off x="2601913" y="4352628"/>
                <a:ext cx="360362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0" name="Oval 28"/>
              <p:cNvSpPr>
                <a:spLocks noChangeArrowheads="1"/>
              </p:cNvSpPr>
              <p:nvPr/>
            </p:nvSpPr>
            <p:spPr bwMode="auto">
              <a:xfrm>
                <a:off x="889000" y="4352628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1" name="Oval 29"/>
              <p:cNvSpPr>
                <a:spLocks noChangeArrowheads="1"/>
              </p:cNvSpPr>
              <p:nvPr/>
            </p:nvSpPr>
            <p:spPr bwMode="auto">
              <a:xfrm>
                <a:off x="1235075" y="4354215"/>
                <a:ext cx="360363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2" name="Oval 30"/>
              <p:cNvSpPr>
                <a:spLocks noChangeArrowheads="1"/>
              </p:cNvSpPr>
              <p:nvPr/>
            </p:nvSpPr>
            <p:spPr bwMode="auto">
              <a:xfrm>
                <a:off x="1573213" y="4354215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3" name="Oval 31"/>
              <p:cNvSpPr>
                <a:spLocks noChangeArrowheads="1"/>
              </p:cNvSpPr>
              <p:nvPr/>
            </p:nvSpPr>
            <p:spPr bwMode="auto">
              <a:xfrm>
                <a:off x="2936875" y="4352628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4" name="Oval 32"/>
              <p:cNvSpPr>
                <a:spLocks noChangeArrowheads="1"/>
              </p:cNvSpPr>
              <p:nvPr/>
            </p:nvSpPr>
            <p:spPr bwMode="auto">
              <a:xfrm>
                <a:off x="552450" y="4352628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5" name="Oval 33"/>
              <p:cNvSpPr>
                <a:spLocks noChangeArrowheads="1"/>
              </p:cNvSpPr>
              <p:nvPr/>
            </p:nvSpPr>
            <p:spPr bwMode="auto">
              <a:xfrm>
                <a:off x="7296150" y="4279032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6" name="Oval 34"/>
              <p:cNvSpPr>
                <a:spLocks noChangeArrowheads="1"/>
              </p:cNvSpPr>
              <p:nvPr/>
            </p:nvSpPr>
            <p:spPr bwMode="auto">
              <a:xfrm>
                <a:off x="7675563" y="4783857"/>
                <a:ext cx="360362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7" name="Oval 35"/>
              <p:cNvSpPr>
                <a:spLocks noChangeArrowheads="1"/>
              </p:cNvSpPr>
              <p:nvPr/>
            </p:nvSpPr>
            <p:spPr bwMode="auto">
              <a:xfrm>
                <a:off x="7980363" y="4280619"/>
                <a:ext cx="360362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8" name="Oval 36"/>
              <p:cNvSpPr>
                <a:spLocks noChangeArrowheads="1"/>
              </p:cNvSpPr>
              <p:nvPr/>
            </p:nvSpPr>
            <p:spPr bwMode="auto">
              <a:xfrm>
                <a:off x="6300788" y="4783857"/>
                <a:ext cx="360362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49" name="Oval 37"/>
              <p:cNvSpPr>
                <a:spLocks noChangeArrowheads="1"/>
              </p:cNvSpPr>
              <p:nvPr/>
            </p:nvSpPr>
            <p:spPr bwMode="auto">
              <a:xfrm>
                <a:off x="6613525" y="4282207"/>
                <a:ext cx="360363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50" name="Oval 38"/>
              <p:cNvSpPr>
                <a:spLocks noChangeArrowheads="1"/>
              </p:cNvSpPr>
              <p:nvPr/>
            </p:nvSpPr>
            <p:spPr bwMode="auto">
              <a:xfrm>
                <a:off x="6985000" y="4785444"/>
                <a:ext cx="360363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51" name="Oval 39"/>
              <p:cNvSpPr>
                <a:spLocks noChangeArrowheads="1"/>
              </p:cNvSpPr>
              <p:nvPr/>
            </p:nvSpPr>
            <p:spPr bwMode="auto">
              <a:xfrm>
                <a:off x="8348663" y="4783857"/>
                <a:ext cx="360362" cy="360362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52" name="Oval 40"/>
              <p:cNvSpPr>
                <a:spLocks noChangeArrowheads="1"/>
              </p:cNvSpPr>
              <p:nvPr/>
            </p:nvSpPr>
            <p:spPr bwMode="auto">
              <a:xfrm>
                <a:off x="5930900" y="4280619"/>
                <a:ext cx="360363" cy="360363"/>
              </a:xfrm>
              <a:prstGeom prst="ellipse">
                <a:avLst/>
              </a:prstGeom>
              <a:gradFill rotWithShape="1">
                <a:gsLst>
                  <a:gs pos="0">
                    <a:srgbClr val="3366FF"/>
                  </a:gs>
                  <a:gs pos="100000">
                    <a:srgbClr val="182F7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altLang="en-US"/>
              </a:p>
            </p:txBody>
          </p:sp>
          <p:sp>
            <p:nvSpPr>
              <p:cNvPr id="5153" name="Text Box 41"/>
              <p:cNvSpPr txBox="1">
                <a:spLocks noChangeArrowheads="1"/>
              </p:cNvSpPr>
              <p:nvPr/>
            </p:nvSpPr>
            <p:spPr bwMode="auto">
              <a:xfrm>
                <a:off x="3252788" y="2578100"/>
                <a:ext cx="12890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1400" b="1" dirty="0">
                    <a:latin typeface="Arial" pitchFamily="34" charset="0"/>
                  </a:rPr>
                  <a:t>H</a:t>
                </a:r>
                <a:r>
                  <a:rPr lang="fr-FR" altLang="en-US" sz="1400" b="1" baseline="30000" dirty="0">
                    <a:latin typeface="Arial" pitchFamily="34" charset="0"/>
                  </a:rPr>
                  <a:t>+ </a:t>
                </a:r>
                <a:r>
                  <a:rPr lang="fr-FR" altLang="en-US" sz="1400" b="1" dirty="0">
                    <a:latin typeface="Arial" pitchFamily="34" charset="0"/>
                  </a:rPr>
                  <a:t>or enzyme</a:t>
                </a:r>
              </a:p>
            </p:txBody>
          </p:sp>
          <p:sp>
            <p:nvSpPr>
              <p:cNvPr id="5154" name="Text Box 42"/>
              <p:cNvSpPr txBox="1">
                <a:spLocks noChangeArrowheads="1"/>
              </p:cNvSpPr>
              <p:nvPr/>
            </p:nvSpPr>
            <p:spPr bwMode="auto">
              <a:xfrm>
                <a:off x="4122738" y="3754438"/>
                <a:ext cx="128905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fr-FR" altLang="en-US" sz="1400" b="1" dirty="0">
                    <a:latin typeface="Arial" pitchFamily="34" charset="0"/>
                  </a:rPr>
                  <a:t>H</a:t>
                </a:r>
                <a:r>
                  <a:rPr lang="fr-FR" altLang="en-US" sz="1400" b="1" baseline="30000" dirty="0">
                    <a:latin typeface="Arial" pitchFamily="34" charset="0"/>
                  </a:rPr>
                  <a:t>+ </a:t>
                </a:r>
                <a:r>
                  <a:rPr lang="fr-FR" altLang="en-US" sz="1400" b="1" dirty="0">
                    <a:latin typeface="Arial" pitchFamily="34" charset="0"/>
                  </a:rPr>
                  <a:t>or enzyme</a:t>
                </a:r>
              </a:p>
            </p:txBody>
          </p:sp>
        </p:grpSp>
        <p:sp>
          <p:nvSpPr>
            <p:cNvPr id="39" name="Text Box 19"/>
            <p:cNvSpPr txBox="1">
              <a:spLocks noChangeArrowheads="1"/>
            </p:cNvSpPr>
            <p:nvPr/>
          </p:nvSpPr>
          <p:spPr bwMode="auto">
            <a:xfrm>
              <a:off x="185738" y="5094386"/>
              <a:ext cx="8893175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en-US" sz="2000" dirty="0">
                  <a:latin typeface="Arial" pitchFamily="34" charset="0"/>
                </a:rPr>
                <a:t>4. </a:t>
              </a:r>
              <a:r>
                <a:rPr lang="fr-FR" altLang="en-US" sz="2000" dirty="0">
                  <a:solidFill>
                    <a:srgbClr val="CC3300"/>
                  </a:solidFill>
                  <a:latin typeface="Arial" pitchFamily="34" charset="0"/>
                </a:rPr>
                <a:t>Polysaccharide</a:t>
              </a:r>
              <a:r>
                <a:rPr lang="fr-FR" altLang="en-US" sz="2000" dirty="0">
                  <a:latin typeface="Arial" pitchFamily="34" charset="0"/>
                </a:rPr>
                <a:t> + </a:t>
              </a:r>
              <a:r>
                <a:rPr lang="fr-FR" altLang="en-US" sz="2000" dirty="0" err="1">
                  <a:latin typeface="Arial" pitchFamily="34" charset="0"/>
                </a:rPr>
                <a:t>many</a:t>
              </a:r>
              <a:r>
                <a:rPr lang="fr-FR" altLang="en-US" sz="2000" dirty="0">
                  <a:latin typeface="Arial" pitchFamily="34" charset="0"/>
                </a:rPr>
                <a:t> H</a:t>
              </a:r>
              <a:r>
                <a:rPr lang="fr-FR" altLang="en-US" sz="2000" baseline="-25000" dirty="0">
                  <a:latin typeface="Arial" pitchFamily="34" charset="0"/>
                </a:rPr>
                <a:t>2</a:t>
              </a:r>
              <a:r>
                <a:rPr lang="fr-FR" altLang="en-US" sz="2000" dirty="0">
                  <a:latin typeface="Arial" pitchFamily="34" charset="0"/>
                </a:rPr>
                <a:t>O			&gt;10 monosaccharide </a:t>
              </a:r>
              <a:r>
                <a:rPr lang="fr-FR" altLang="en-US" sz="2000" dirty="0" err="1">
                  <a:latin typeface="Arial" pitchFamily="34" charset="0"/>
                </a:rPr>
                <a:t>units</a:t>
              </a:r>
              <a:endParaRPr lang="fr-FR" altLang="en-US" sz="2000" dirty="0">
                <a:latin typeface="Arial" pitchFamily="34" charset="0"/>
              </a:endParaRPr>
            </a:p>
          </p:txBody>
        </p:sp>
        <p:sp>
          <p:nvSpPr>
            <p:cNvPr id="40" name="Text Box 42"/>
            <p:cNvSpPr txBox="1">
              <a:spLocks noChangeArrowheads="1"/>
            </p:cNvSpPr>
            <p:nvPr/>
          </p:nvSpPr>
          <p:spPr bwMode="auto">
            <a:xfrm>
              <a:off x="4136901" y="5140424"/>
              <a:ext cx="128905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fr-FR" altLang="en-US" sz="1400" b="1">
                  <a:latin typeface="Arial" pitchFamily="34" charset="0"/>
                </a:rPr>
                <a:t>H</a:t>
              </a:r>
              <a:r>
                <a:rPr lang="fr-FR" altLang="en-US" sz="1400" b="1" baseline="30000">
                  <a:latin typeface="Arial" pitchFamily="34" charset="0"/>
                </a:rPr>
                <a:t>+ </a:t>
              </a:r>
              <a:r>
                <a:rPr lang="fr-FR" altLang="en-US" sz="1400" b="1">
                  <a:latin typeface="Arial" pitchFamily="34" charset="0"/>
                </a:rPr>
                <a:t>or enzyme</a:t>
              </a:r>
            </a:p>
          </p:txBody>
        </p:sp>
        <p:sp>
          <p:nvSpPr>
            <p:cNvPr id="41" name="Line 20"/>
            <p:cNvSpPr>
              <a:spLocks noChangeShapeType="1"/>
            </p:cNvSpPr>
            <p:nvPr/>
          </p:nvSpPr>
          <p:spPr bwMode="auto">
            <a:xfrm>
              <a:off x="4067944" y="5445224"/>
              <a:ext cx="13684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Oval 22"/>
            <p:cNvSpPr>
              <a:spLocks noChangeArrowheads="1"/>
            </p:cNvSpPr>
            <p:nvPr/>
          </p:nvSpPr>
          <p:spPr bwMode="auto">
            <a:xfrm>
              <a:off x="1691680" y="5729758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3" name="Oval 24"/>
            <p:cNvSpPr>
              <a:spLocks noChangeArrowheads="1"/>
            </p:cNvSpPr>
            <p:nvPr/>
          </p:nvSpPr>
          <p:spPr bwMode="auto">
            <a:xfrm>
              <a:off x="2037755" y="573134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4" name="Oval 27"/>
            <p:cNvSpPr>
              <a:spLocks noChangeArrowheads="1"/>
            </p:cNvSpPr>
            <p:nvPr/>
          </p:nvSpPr>
          <p:spPr bwMode="auto">
            <a:xfrm>
              <a:off x="2375893" y="5731346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5" name="Oval 28"/>
            <p:cNvSpPr>
              <a:spLocks noChangeArrowheads="1"/>
            </p:cNvSpPr>
            <p:nvPr/>
          </p:nvSpPr>
          <p:spPr bwMode="auto">
            <a:xfrm>
              <a:off x="1041400" y="573134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6" name="Oval 29"/>
            <p:cNvSpPr>
              <a:spLocks noChangeArrowheads="1"/>
            </p:cNvSpPr>
            <p:nvPr/>
          </p:nvSpPr>
          <p:spPr bwMode="auto">
            <a:xfrm>
              <a:off x="1387475" y="5732933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7" name="Oval 31"/>
            <p:cNvSpPr>
              <a:spLocks noChangeArrowheads="1"/>
            </p:cNvSpPr>
            <p:nvPr/>
          </p:nvSpPr>
          <p:spPr bwMode="auto">
            <a:xfrm>
              <a:off x="2710855" y="573134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8" name="Oval 32"/>
            <p:cNvSpPr>
              <a:spLocks noChangeArrowheads="1"/>
            </p:cNvSpPr>
            <p:nvPr/>
          </p:nvSpPr>
          <p:spPr bwMode="auto">
            <a:xfrm>
              <a:off x="704850" y="573134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1805930" y="6021288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0" name="Oval 24"/>
            <p:cNvSpPr>
              <a:spLocks noChangeArrowheads="1"/>
            </p:cNvSpPr>
            <p:nvPr/>
          </p:nvSpPr>
          <p:spPr bwMode="auto">
            <a:xfrm>
              <a:off x="2152005" y="602287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auto">
            <a:xfrm>
              <a:off x="2868563" y="6022876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2" name="Oval 28"/>
            <p:cNvSpPr>
              <a:spLocks noChangeArrowheads="1"/>
            </p:cNvSpPr>
            <p:nvPr/>
          </p:nvSpPr>
          <p:spPr bwMode="auto">
            <a:xfrm>
              <a:off x="1155650" y="602287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1501725" y="6024463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4" name="Oval 31"/>
            <p:cNvSpPr>
              <a:spLocks noChangeArrowheads="1"/>
            </p:cNvSpPr>
            <p:nvPr/>
          </p:nvSpPr>
          <p:spPr bwMode="auto">
            <a:xfrm>
              <a:off x="2825105" y="602287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819100" y="602287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6" name="Oval 31"/>
            <p:cNvSpPr>
              <a:spLocks noChangeArrowheads="1"/>
            </p:cNvSpPr>
            <p:nvPr/>
          </p:nvSpPr>
          <p:spPr bwMode="auto">
            <a:xfrm>
              <a:off x="2483768" y="6021288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7" name="Oval 33"/>
            <p:cNvSpPr>
              <a:spLocks noChangeArrowheads="1"/>
            </p:cNvSpPr>
            <p:nvPr/>
          </p:nvSpPr>
          <p:spPr bwMode="auto">
            <a:xfrm>
              <a:off x="6873354" y="5586561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8" name="Oval 34"/>
            <p:cNvSpPr>
              <a:spLocks noChangeArrowheads="1"/>
            </p:cNvSpPr>
            <p:nvPr/>
          </p:nvSpPr>
          <p:spPr bwMode="auto">
            <a:xfrm>
              <a:off x="7159625" y="5946923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59" name="Oval 35"/>
            <p:cNvSpPr>
              <a:spLocks noChangeArrowheads="1"/>
            </p:cNvSpPr>
            <p:nvPr/>
          </p:nvSpPr>
          <p:spPr bwMode="auto">
            <a:xfrm>
              <a:off x="7557567" y="5588148"/>
              <a:ext cx="360362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0" name="Oval 36"/>
            <p:cNvSpPr>
              <a:spLocks noChangeArrowheads="1"/>
            </p:cNvSpPr>
            <p:nvPr/>
          </p:nvSpPr>
          <p:spPr bwMode="auto">
            <a:xfrm>
              <a:off x="5868467" y="5826719"/>
              <a:ext cx="357708" cy="450874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1" name="Oval 37"/>
            <p:cNvSpPr>
              <a:spLocks noChangeArrowheads="1"/>
            </p:cNvSpPr>
            <p:nvPr/>
          </p:nvSpPr>
          <p:spPr bwMode="auto">
            <a:xfrm>
              <a:off x="6190729" y="5589736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6562527" y="5960317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3" name="Oval 39"/>
            <p:cNvSpPr>
              <a:spLocks noChangeArrowheads="1"/>
            </p:cNvSpPr>
            <p:nvPr/>
          </p:nvSpPr>
          <p:spPr bwMode="auto">
            <a:xfrm>
              <a:off x="7925867" y="6091386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4" name="Oval 40"/>
            <p:cNvSpPr>
              <a:spLocks noChangeArrowheads="1"/>
            </p:cNvSpPr>
            <p:nvPr/>
          </p:nvSpPr>
          <p:spPr bwMode="auto">
            <a:xfrm>
              <a:off x="5508104" y="5588148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5" name="Oval 33"/>
            <p:cNvSpPr>
              <a:spLocks noChangeArrowheads="1"/>
            </p:cNvSpPr>
            <p:nvPr/>
          </p:nvSpPr>
          <p:spPr bwMode="auto">
            <a:xfrm>
              <a:off x="8528844" y="5845770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6" name="Oval 34"/>
            <p:cNvSpPr>
              <a:spLocks noChangeArrowheads="1"/>
            </p:cNvSpPr>
            <p:nvPr/>
          </p:nvSpPr>
          <p:spPr bwMode="auto">
            <a:xfrm>
              <a:off x="6892727" y="6379418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7" name="Oval 35"/>
            <p:cNvSpPr>
              <a:spLocks noChangeArrowheads="1"/>
            </p:cNvSpPr>
            <p:nvPr/>
          </p:nvSpPr>
          <p:spPr bwMode="auto">
            <a:xfrm>
              <a:off x="8128546" y="5646538"/>
              <a:ext cx="360362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8" name="Oval 36"/>
            <p:cNvSpPr>
              <a:spLocks noChangeArrowheads="1"/>
            </p:cNvSpPr>
            <p:nvPr/>
          </p:nvSpPr>
          <p:spPr bwMode="auto">
            <a:xfrm>
              <a:off x="5517952" y="6379418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69" name="Oval 37"/>
            <p:cNvSpPr>
              <a:spLocks noChangeArrowheads="1"/>
            </p:cNvSpPr>
            <p:nvPr/>
          </p:nvSpPr>
          <p:spPr bwMode="auto">
            <a:xfrm>
              <a:off x="8516689" y="6273203"/>
              <a:ext cx="360363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70" name="Oval 38"/>
            <p:cNvSpPr>
              <a:spLocks noChangeArrowheads="1"/>
            </p:cNvSpPr>
            <p:nvPr/>
          </p:nvSpPr>
          <p:spPr bwMode="auto">
            <a:xfrm>
              <a:off x="6202164" y="6381005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71" name="Oval 39"/>
            <p:cNvSpPr>
              <a:spLocks noChangeArrowheads="1"/>
            </p:cNvSpPr>
            <p:nvPr/>
          </p:nvSpPr>
          <p:spPr bwMode="auto">
            <a:xfrm>
              <a:off x="7565827" y="6379418"/>
              <a:ext cx="360362" cy="360362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  <p:sp>
          <p:nvSpPr>
            <p:cNvPr id="72" name="Oval 40"/>
            <p:cNvSpPr>
              <a:spLocks noChangeArrowheads="1"/>
            </p:cNvSpPr>
            <p:nvPr/>
          </p:nvSpPr>
          <p:spPr bwMode="auto">
            <a:xfrm>
              <a:off x="5148064" y="5876180"/>
              <a:ext cx="360363" cy="360363"/>
            </a:xfrm>
            <a:prstGeom prst="ellipse">
              <a:avLst/>
            </a:prstGeom>
            <a:gradFill rotWithShape="1">
              <a:gsLst>
                <a:gs pos="0">
                  <a:srgbClr val="3366FF"/>
                </a:gs>
                <a:gs pos="100000">
                  <a:srgbClr val="182F76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454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3" t="18689" r="27777" b="36719"/>
          <a:stretch/>
        </p:blipFill>
        <p:spPr bwMode="auto">
          <a:xfrm>
            <a:off x="281353" y="886264"/>
            <a:ext cx="8398413" cy="470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2843808" y="188912"/>
            <a:ext cx="3776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Common Carbohydrates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8858" y="5624136"/>
            <a:ext cx="111687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Ribose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078858" y="6107856"/>
            <a:ext cx="134556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Deoxyribose</a:t>
            </a:r>
            <a:endParaRPr lang="en-IN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55576" y="5085184"/>
            <a:ext cx="0" cy="1207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" idx="1"/>
          </p:cNvCxnSpPr>
          <p:nvPr/>
        </p:nvCxnSpPr>
        <p:spPr>
          <a:xfrm>
            <a:off x="755576" y="5808802"/>
            <a:ext cx="3232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"/>
          </p:cNvCxnSpPr>
          <p:nvPr/>
        </p:nvCxnSpPr>
        <p:spPr>
          <a:xfrm>
            <a:off x="755576" y="6292522"/>
            <a:ext cx="32328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9512" y="1988840"/>
            <a:ext cx="2143066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428934" y="1988840"/>
            <a:ext cx="1999050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605398" y="1988840"/>
            <a:ext cx="2143066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2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6"/>
          <p:cNvSpPr txBox="1">
            <a:spLocks noChangeArrowheads="1"/>
          </p:cNvSpPr>
          <p:nvPr/>
        </p:nvSpPr>
        <p:spPr bwMode="auto">
          <a:xfrm>
            <a:off x="2341563" y="419894"/>
            <a:ext cx="44719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 err="1">
                <a:solidFill>
                  <a:srgbClr val="FF0000"/>
                </a:solidFill>
                <a:latin typeface="Arial" pitchFamily="34" charset="0"/>
              </a:rPr>
              <a:t>Monosaccharides</a:t>
            </a:r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en-US" sz="1800" b="1" dirty="0">
                <a:solidFill>
                  <a:srgbClr val="FF0000"/>
                </a:solidFill>
                <a:latin typeface="Arial" pitchFamily="34" charset="0"/>
              </a:rPr>
              <a:t>(Simple Sugar)</a:t>
            </a:r>
          </a:p>
        </p:txBody>
      </p:sp>
      <p:sp>
        <p:nvSpPr>
          <p:cNvPr id="6147" name="Rectangle 47"/>
          <p:cNvSpPr>
            <a:spLocks noChangeArrowheads="1"/>
          </p:cNvSpPr>
          <p:nvPr/>
        </p:nvSpPr>
        <p:spPr bwMode="auto">
          <a:xfrm>
            <a:off x="609600" y="1816100"/>
            <a:ext cx="7924800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000" dirty="0" err="1">
                <a:solidFill>
                  <a:srgbClr val="CC3300"/>
                </a:solidFill>
                <a:cs typeface="Arial" pitchFamily="34" charset="0"/>
              </a:rPr>
              <a:t>Monosaccharides</a:t>
            </a:r>
            <a:r>
              <a:rPr lang="en-US" altLang="en-US" sz="2000" dirty="0">
                <a:cs typeface="Arial" pitchFamily="34" charset="0"/>
              </a:rPr>
              <a:t> are carbohydrates with:</a:t>
            </a:r>
          </a:p>
          <a:p>
            <a:pPr marL="342900" indent="-342900">
              <a:spcBef>
                <a:spcPct val="20000"/>
              </a:spcBef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The simplest carbohydrates 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3-9 carbon atoms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A carbonyl group (aldehyde or ketone)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Several hydroxyl groups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</a:pPr>
            <a:endParaRPr lang="en-US" altLang="en-US" sz="2000" dirty="0">
              <a:cs typeface="Arial" pitchFamily="34" charset="0"/>
            </a:endParaRPr>
          </a:p>
        </p:txBody>
      </p:sp>
      <p:sp>
        <p:nvSpPr>
          <p:cNvPr id="6148" name="Text Box 48"/>
          <p:cNvSpPr txBox="1">
            <a:spLocks noChangeArrowheads="1"/>
          </p:cNvSpPr>
          <p:nvPr/>
        </p:nvSpPr>
        <p:spPr bwMode="auto">
          <a:xfrm>
            <a:off x="7038975" y="3276600"/>
            <a:ext cx="1312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rgbClr val="CC3300"/>
                </a:solidFill>
                <a:latin typeface="Arial" pitchFamily="34" charset="0"/>
              </a:rPr>
              <a:t>C</a:t>
            </a:r>
            <a:r>
              <a:rPr lang="en-US" altLang="en-US" sz="2400" baseline="-25000">
                <a:solidFill>
                  <a:srgbClr val="CC3300"/>
                </a:solidFill>
                <a:latin typeface="Arial" pitchFamily="34" charset="0"/>
              </a:rPr>
              <a:t>n</a:t>
            </a:r>
            <a:r>
              <a:rPr lang="en-US" altLang="en-US" sz="2400">
                <a:solidFill>
                  <a:srgbClr val="CC3300"/>
                </a:solidFill>
                <a:latin typeface="Arial" pitchFamily="34" charset="0"/>
              </a:rPr>
              <a:t>H</a:t>
            </a:r>
            <a:r>
              <a:rPr lang="en-US" altLang="en-US" sz="2400" baseline="-25000">
                <a:solidFill>
                  <a:srgbClr val="CC3300"/>
                </a:solidFill>
                <a:latin typeface="Arial" pitchFamily="34" charset="0"/>
              </a:rPr>
              <a:t>2n</a:t>
            </a:r>
            <a:r>
              <a:rPr lang="en-US" altLang="en-US" sz="2400">
                <a:solidFill>
                  <a:srgbClr val="CC3300"/>
                </a:solidFill>
                <a:latin typeface="Arial" pitchFamily="34" charset="0"/>
              </a:rPr>
              <a:t>O</a:t>
            </a:r>
            <a:r>
              <a:rPr lang="en-US" altLang="en-US" sz="2400" baseline="-25000">
                <a:solidFill>
                  <a:srgbClr val="CC3300"/>
                </a:solidFill>
                <a:latin typeface="Arial" pitchFamily="34" charset="0"/>
              </a:rPr>
              <a:t>n</a:t>
            </a:r>
          </a:p>
        </p:txBody>
      </p:sp>
      <p:sp>
        <p:nvSpPr>
          <p:cNvPr id="6149" name="Rectangle 50"/>
          <p:cNvSpPr>
            <a:spLocks noChangeArrowheads="1"/>
          </p:cNvSpPr>
          <p:nvPr/>
        </p:nvSpPr>
        <p:spPr bwMode="auto">
          <a:xfrm>
            <a:off x="4038600" y="3962400"/>
            <a:ext cx="3657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3200">
                <a:latin typeface="Times New Roman" pitchFamily="18" charset="0"/>
              </a:rPr>
              <a:t>     </a:t>
            </a:r>
            <a:endParaRPr lang="en-US" altLang="en-US" sz="1600" b="1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           </a:t>
            </a:r>
            <a:r>
              <a:rPr lang="en-US" altLang="en-US" sz="1600" b="1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║</a:t>
            </a: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	    </a:t>
            </a:r>
            <a:r>
              <a:rPr lang="en-US" altLang="en-US" sz="1600" b="1">
                <a:solidFill>
                  <a:srgbClr val="CC3300"/>
                </a:solidFill>
                <a:latin typeface="Times New Roman" pitchFamily="18" charset="0"/>
              </a:rPr>
              <a:t>C </a:t>
            </a:r>
            <a:r>
              <a:rPr lang="en-US" altLang="en-US" sz="1600" b="1">
                <a:solidFill>
                  <a:srgbClr val="CC3300"/>
                </a:solidFill>
                <a:latin typeface="Times New Roman" pitchFamily="18" charset="0"/>
                <a:cs typeface="Arial" pitchFamily="34" charset="0"/>
              </a:rPr>
              <a:t>─ H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   </a:t>
            </a:r>
            <a:endParaRPr lang="en-US" altLang="en-US" sz="1600" b="1">
              <a:solidFill>
                <a:srgbClr val="CC3300"/>
              </a:solidFill>
              <a:latin typeface="Times New Roman" pitchFamily="18" charset="0"/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           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│</a:t>
            </a:r>
            <a:r>
              <a:rPr lang="en-US" altLang="en-US" sz="1600" b="1">
                <a:latin typeface="Times New Roman" pitchFamily="18" charset="0"/>
              </a:rPr>
              <a:t>      </a:t>
            </a: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    H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─</a:t>
            </a:r>
            <a:r>
              <a:rPr lang="en-US" altLang="en-US" sz="1600" b="1">
                <a:latin typeface="Times New Roman" pitchFamily="18" charset="0"/>
              </a:rPr>
              <a:t> C 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─ OH</a:t>
            </a: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           │         </a:t>
            </a: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    H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─</a:t>
            </a:r>
            <a:r>
              <a:rPr lang="en-US" altLang="en-US" sz="1600" b="1">
                <a:latin typeface="Times New Roman" pitchFamily="18" charset="0"/>
              </a:rPr>
              <a:t> C </a:t>
            </a: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─ OH</a:t>
            </a: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  <a:cs typeface="Arial" pitchFamily="34" charset="0"/>
              </a:rPr>
              <a:t>           │</a:t>
            </a:r>
            <a:endParaRPr lang="en-US" altLang="en-US" sz="1600" b="1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en-US" sz="1600" b="1">
                <a:latin typeface="Times New Roman" pitchFamily="18" charset="0"/>
              </a:rPr>
              <a:t>	   CH</a:t>
            </a:r>
            <a:r>
              <a:rPr lang="en-US" altLang="en-US" sz="1600" b="1" baseline="-25000">
                <a:latin typeface="Times New Roman" pitchFamily="18" charset="0"/>
              </a:rPr>
              <a:t>2</a:t>
            </a:r>
            <a:r>
              <a:rPr lang="en-US" altLang="en-US" sz="1600" b="1">
                <a:latin typeface="Times New Roman" pitchFamily="18" charset="0"/>
              </a:rPr>
              <a:t>OH</a:t>
            </a:r>
          </a:p>
        </p:txBody>
      </p:sp>
      <p:sp>
        <p:nvSpPr>
          <p:cNvPr id="6150" name="Text Box 51"/>
          <p:cNvSpPr txBox="1">
            <a:spLocks noChangeArrowheads="1"/>
          </p:cNvSpPr>
          <p:nvPr/>
        </p:nvSpPr>
        <p:spPr bwMode="auto">
          <a:xfrm>
            <a:off x="4597400" y="4216400"/>
            <a:ext cx="342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 b="1">
                <a:solidFill>
                  <a:srgbClr val="CC3300"/>
                </a:solidFill>
                <a:latin typeface="Arial" pitchFamily="34" charset="0"/>
              </a:rPr>
              <a:t>O</a:t>
            </a:r>
          </a:p>
        </p:txBody>
      </p:sp>
      <p:sp>
        <p:nvSpPr>
          <p:cNvPr id="6151" name="Text Box 52"/>
          <p:cNvSpPr txBox="1">
            <a:spLocks noChangeArrowheads="1"/>
          </p:cNvSpPr>
          <p:nvPr/>
        </p:nvSpPr>
        <p:spPr bwMode="auto">
          <a:xfrm>
            <a:off x="6994525" y="277018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Arial" pitchFamily="34" charset="0"/>
              </a:rPr>
              <a:t>C</a:t>
            </a:r>
            <a:r>
              <a:rPr lang="en-US" altLang="en-US" sz="2400" baseline="-25000">
                <a:latin typeface="Arial" pitchFamily="34" charset="0"/>
              </a:rPr>
              <a:t>n</a:t>
            </a:r>
            <a:r>
              <a:rPr lang="en-US" altLang="en-US" sz="2400">
                <a:latin typeface="Arial" pitchFamily="34" charset="0"/>
              </a:rPr>
              <a:t>(H</a:t>
            </a:r>
            <a:r>
              <a:rPr lang="en-US" altLang="en-US" sz="2400" baseline="-25000">
                <a:latin typeface="Arial" pitchFamily="34" charset="0"/>
              </a:rPr>
              <a:t>2</a:t>
            </a:r>
            <a:r>
              <a:rPr lang="en-US" altLang="en-US" sz="2400">
                <a:latin typeface="Arial" pitchFamily="34" charset="0"/>
              </a:rPr>
              <a:t>O)</a:t>
            </a:r>
            <a:r>
              <a:rPr lang="en-US" altLang="en-US" sz="2400" baseline="-25000">
                <a:latin typeface="Arial" pitchFamily="34" charset="0"/>
              </a:rPr>
              <a:t>n</a:t>
            </a:r>
          </a:p>
        </p:txBody>
      </p:sp>
      <p:sp>
        <p:nvSpPr>
          <p:cNvPr id="6152" name="Text Box 49"/>
          <p:cNvSpPr txBox="1">
            <a:spLocks noChangeArrowheads="1"/>
          </p:cNvSpPr>
          <p:nvPr/>
        </p:nvSpPr>
        <p:spPr bwMode="auto">
          <a:xfrm>
            <a:off x="179388" y="981075"/>
            <a:ext cx="88852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>
                <a:latin typeface="Arial" pitchFamily="34" charset="0"/>
              </a:rPr>
              <a:t>A carbohydrate that cannot be split or hydrolyzed into smaller carbohydrates.</a:t>
            </a:r>
          </a:p>
        </p:txBody>
      </p:sp>
    </p:spTree>
    <p:extLst>
      <p:ext uri="{BB962C8B-B14F-4D97-AF65-F5344CB8AC3E}">
        <p14:creationId xmlns:p14="http://schemas.microsoft.com/office/powerpoint/2010/main" val="78572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ChangeArrowheads="1"/>
          </p:cNvSpPr>
          <p:nvPr/>
        </p:nvSpPr>
        <p:spPr bwMode="auto">
          <a:xfrm>
            <a:off x="72008" y="617374"/>
            <a:ext cx="3563888" cy="13338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</a:pP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Aldose</a:t>
            </a:r>
            <a:r>
              <a:rPr lang="en-US" altLang="en-US" dirty="0">
                <a:cs typeface="Arial" pitchFamily="34" charset="0"/>
              </a:rPr>
              <a:t> is monosaccharide: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</a:pPr>
            <a:r>
              <a:rPr lang="en-US" altLang="en-US" dirty="0">
                <a:cs typeface="Arial" pitchFamily="34" charset="0"/>
              </a:rPr>
              <a:t> With an </a:t>
            </a:r>
            <a:r>
              <a:rPr lang="en-US" altLang="en-US" b="1" dirty="0">
                <a:cs typeface="Arial" pitchFamily="34" charset="0"/>
              </a:rPr>
              <a:t>aldehyde group </a:t>
            </a:r>
            <a:r>
              <a:rPr lang="en-US" altLang="en-US" dirty="0">
                <a:cs typeface="Arial" pitchFamily="34" charset="0"/>
              </a:rPr>
              <a:t>and many hydroxyl (-OH) groups.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</a:pPr>
            <a:r>
              <a:rPr lang="en-US" altLang="en-US" dirty="0">
                <a:solidFill>
                  <a:schemeClr val="accent2"/>
                </a:solidFill>
                <a:cs typeface="Arial" pitchFamily="34" charset="0"/>
              </a:rPr>
              <a:t>		</a:t>
            </a:r>
            <a:r>
              <a:rPr lang="en-US" altLang="en-US" dirty="0">
                <a:solidFill>
                  <a:srgbClr val="0000FF"/>
                </a:solidFill>
                <a:cs typeface="Arial" pitchFamily="34" charset="0"/>
              </a:rPr>
              <a:t>  “Aldo-” + suffix</a:t>
            </a:r>
          </a:p>
        </p:txBody>
      </p:sp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1572420" y="-1289"/>
            <a:ext cx="60239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 err="1">
                <a:solidFill>
                  <a:srgbClr val="FF0000"/>
                </a:solidFill>
                <a:latin typeface="Arial" pitchFamily="34" charset="0"/>
              </a:rPr>
              <a:t>Monosaccharides</a:t>
            </a:r>
            <a:r>
              <a:rPr lang="en-US" altLang="en-US" sz="2400" dirty="0">
                <a:solidFill>
                  <a:srgbClr val="FF0000"/>
                </a:solidFill>
                <a:latin typeface="Arial" pitchFamily="34" charset="0"/>
              </a:rPr>
              <a:t> – </a:t>
            </a:r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Aldose &amp; </a:t>
            </a:r>
            <a:r>
              <a:rPr lang="en-US" altLang="en-US" sz="2400" b="1" dirty="0" err="1">
                <a:solidFill>
                  <a:srgbClr val="FF0000"/>
                </a:solidFill>
                <a:latin typeface="Arial" pitchFamily="34" charset="0"/>
              </a:rPr>
              <a:t>Ketose</a:t>
            </a:r>
            <a:endParaRPr lang="en-US" altLang="en-US" sz="2400" b="1" dirty="0">
              <a:solidFill>
                <a:srgbClr val="FF0000"/>
              </a:solidFill>
              <a:latin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46044" y="620688"/>
            <a:ext cx="3518444" cy="13338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/>
          <a:lstStyle/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en-US" dirty="0" err="1">
                <a:solidFill>
                  <a:srgbClr val="CC3300"/>
                </a:solidFill>
                <a:cs typeface="Arial" pitchFamily="34" charset="0"/>
              </a:rPr>
              <a:t>Ketose</a:t>
            </a:r>
            <a:r>
              <a:rPr lang="en-US" altLang="en-US" dirty="0">
                <a:cs typeface="Arial" pitchFamily="34" charset="0"/>
              </a:rPr>
              <a:t> is monosaccharide: </a:t>
            </a: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With a </a:t>
            </a:r>
            <a:r>
              <a:rPr lang="en-US" altLang="en-US" b="1" dirty="0">
                <a:cs typeface="Arial" pitchFamily="34" charset="0"/>
              </a:rPr>
              <a:t>ketone group </a:t>
            </a:r>
            <a:r>
              <a:rPr lang="en-US" altLang="en-US" dirty="0">
                <a:cs typeface="Arial" pitchFamily="34" charset="0"/>
              </a:rPr>
              <a:t>and many hydroxyl (-OH) groups.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</a:pPr>
            <a:r>
              <a:rPr lang="en-US" altLang="en-US" dirty="0">
                <a:solidFill>
                  <a:schemeClr val="accent2"/>
                </a:solidFill>
                <a:cs typeface="Arial" pitchFamily="34" charset="0"/>
              </a:rPr>
              <a:t>		</a:t>
            </a:r>
            <a:r>
              <a:rPr lang="en-US" altLang="en-US" dirty="0">
                <a:solidFill>
                  <a:srgbClr val="0000FF"/>
                </a:solidFill>
                <a:cs typeface="Arial" pitchFamily="34" charset="0"/>
              </a:rPr>
              <a:t>     “</a:t>
            </a:r>
            <a:r>
              <a:rPr lang="en-US" altLang="en-US" dirty="0" err="1">
                <a:solidFill>
                  <a:srgbClr val="0000FF"/>
                </a:solidFill>
                <a:cs typeface="Arial" pitchFamily="34" charset="0"/>
              </a:rPr>
              <a:t>Keto</a:t>
            </a:r>
            <a:r>
              <a:rPr lang="en-US" altLang="en-US" dirty="0">
                <a:solidFill>
                  <a:srgbClr val="0000FF"/>
                </a:solidFill>
                <a:cs typeface="Arial" pitchFamily="34" charset="0"/>
              </a:rPr>
              <a:t>-” + suffix</a:t>
            </a:r>
            <a:endParaRPr lang="en-US" altLang="en-US" i="1" dirty="0">
              <a:solidFill>
                <a:srgbClr val="0000FF"/>
              </a:solidFill>
              <a:cs typeface="Arial" pitchFamily="34" charset="0"/>
            </a:endParaRPr>
          </a:p>
          <a:p>
            <a:pPr marL="342900" indent="-34290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</a:pPr>
            <a:endParaRPr lang="en-US" altLang="en-US" dirty="0"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6138" y="2204864"/>
            <a:ext cx="2880321" cy="3168352"/>
            <a:chOff x="5801674" y="2204864"/>
            <a:chExt cx="2586750" cy="316835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5801674" y="2204864"/>
              <a:ext cx="2586750" cy="316835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       C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H</a:t>
              </a:r>
              <a:r>
                <a:rPr lang="en-US" altLang="en-US" sz="1600" baseline="-25000" dirty="0">
                  <a:latin typeface="Times New Roman" pitchFamily="18" charset="0"/>
                  <a:cs typeface="Arial" pitchFamily="34" charset="0"/>
                </a:rPr>
                <a:t>2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OH 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           │</a:t>
              </a:r>
              <a:r>
                <a:rPr lang="en-US" altLang="en-US" sz="1600" dirty="0">
                  <a:latin typeface="Times New Roman" pitchFamily="18" charset="0"/>
                </a:rPr>
                <a:t>      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       C =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O      </a:t>
              </a:r>
              <a:r>
                <a:rPr lang="en-US" altLang="en-US" sz="1600" i="1" dirty="0" err="1">
                  <a:solidFill>
                    <a:srgbClr val="CC3300"/>
                  </a:solidFill>
                  <a:latin typeface="Times New Roman" pitchFamily="18" charset="0"/>
                  <a:cs typeface="Arial" pitchFamily="34" charset="0"/>
                </a:rPr>
                <a:t>ketose</a:t>
              </a:r>
              <a:endParaRPr lang="en-US" altLang="en-US" sz="1600" dirty="0">
                <a:solidFill>
                  <a:srgbClr val="CC3300"/>
                </a:solidFill>
                <a:latin typeface="Times New Roman" pitchFamily="18" charset="0"/>
                <a:cs typeface="Arial" pitchFamily="34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           │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H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</a:t>
              </a:r>
              <a:r>
                <a:rPr lang="en-US" altLang="en-US" sz="1600" dirty="0">
                  <a:latin typeface="Times New Roman" pitchFamily="18" charset="0"/>
                </a:rPr>
                <a:t> C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 OH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      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│</a:t>
              </a:r>
              <a:endParaRPr lang="en-US" altLang="en-US" sz="1600" dirty="0">
                <a:latin typeface="Times New Roman" pitchFamily="18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H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</a:t>
              </a:r>
              <a:r>
                <a:rPr lang="en-US" altLang="en-US" sz="1600" dirty="0">
                  <a:latin typeface="Times New Roman" pitchFamily="18" charset="0"/>
                </a:rPr>
                <a:t> C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 OH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           │</a:t>
              </a:r>
              <a:endParaRPr lang="en-US" altLang="en-US" sz="1600" dirty="0">
                <a:latin typeface="Times New Roman" pitchFamily="18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H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</a:t>
              </a:r>
              <a:r>
                <a:rPr lang="en-US" altLang="en-US" sz="1600" dirty="0">
                  <a:latin typeface="Times New Roman" pitchFamily="18" charset="0"/>
                </a:rPr>
                <a:t>C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─ OH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       </a:t>
              </a:r>
              <a:r>
                <a:rPr lang="en-US" altLang="en-US" sz="1600" dirty="0">
                  <a:latin typeface="Times New Roman" pitchFamily="18" charset="0"/>
                  <a:cs typeface="Arial" pitchFamily="34" charset="0"/>
                </a:rPr>
                <a:t>│</a:t>
              </a:r>
              <a:endParaRPr lang="en-US" altLang="en-US" sz="1600" dirty="0">
                <a:latin typeface="Times New Roman" pitchFamily="18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sz="1600" dirty="0">
                  <a:latin typeface="Times New Roman" pitchFamily="18" charset="0"/>
                </a:rPr>
                <a:t>           CH</a:t>
              </a:r>
              <a:r>
                <a:rPr lang="en-US" altLang="en-US" sz="1600" baseline="-25000" dirty="0">
                  <a:latin typeface="Times New Roman" pitchFamily="18" charset="0"/>
                </a:rPr>
                <a:t>2</a:t>
              </a:r>
              <a:r>
                <a:rPr lang="en-US" altLang="en-US" sz="1600" dirty="0">
                  <a:latin typeface="Times New Roman" pitchFamily="18" charset="0"/>
                </a:rPr>
                <a:t>OH</a:t>
              </a: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endParaRPr lang="en-US" altLang="en-US" sz="1600" dirty="0">
                <a:latin typeface="Times New Roman" pitchFamily="18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dirty="0">
                  <a:cs typeface="Arial" pitchFamily="34" charset="0"/>
                </a:rPr>
                <a:t>	</a:t>
              </a:r>
              <a:endParaRPr lang="en-US" altLang="en-US" sz="2400" dirty="0">
                <a:latin typeface="Times New Roman" pitchFamily="18" charset="0"/>
              </a:endParaRPr>
            </a:p>
          </p:txBody>
        </p:sp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6084452" y="2209760"/>
              <a:ext cx="298450" cy="338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600" dirty="0">
                  <a:solidFill>
                    <a:srgbClr val="C00000"/>
                  </a:solidFill>
                  <a:latin typeface="Arial" pitchFamily="34" charset="0"/>
                </a:rPr>
                <a:t>1</a:t>
              </a: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6084452" y="2704537"/>
              <a:ext cx="298450" cy="338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1600" dirty="0">
                  <a:solidFill>
                    <a:srgbClr val="C00000"/>
                  </a:solidFill>
                  <a:latin typeface="Arial" pitchFamily="34" charset="0"/>
                </a:rPr>
                <a:t>2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19872" y="3429000"/>
            <a:ext cx="2016899" cy="122495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pPr>
              <a:spcBef>
                <a:spcPct val="20000"/>
              </a:spcBef>
              <a:buClr>
                <a:schemeClr val="bg2"/>
              </a:buClr>
            </a:pPr>
            <a:r>
              <a:rPr lang="en-US" altLang="en-US" sz="1600" i="1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triose </a:t>
            </a:r>
            <a:r>
              <a:rPr lang="en-US" altLang="en-US" sz="1600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(3C atoms)</a:t>
            </a:r>
          </a:p>
          <a:p>
            <a:pPr>
              <a:spcBef>
                <a:spcPct val="20000"/>
              </a:spcBef>
              <a:buClr>
                <a:schemeClr val="bg2"/>
              </a:buClr>
            </a:pPr>
            <a:r>
              <a:rPr lang="en-US" altLang="en-US" sz="1600" i="1" dirty="0" err="1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tetrose</a:t>
            </a:r>
            <a:r>
              <a:rPr lang="en-US" altLang="en-US" sz="1600" i="1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(4C atoms)</a:t>
            </a:r>
          </a:p>
          <a:p>
            <a:pPr>
              <a:spcBef>
                <a:spcPct val="20000"/>
              </a:spcBef>
              <a:buClr>
                <a:schemeClr val="bg2"/>
              </a:buClr>
            </a:pPr>
            <a:r>
              <a:rPr lang="en-US" altLang="en-US" sz="1600" i="1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pentose</a:t>
            </a:r>
            <a:r>
              <a:rPr lang="en-US" altLang="en-US" sz="1600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 (5C atoms)</a:t>
            </a:r>
          </a:p>
          <a:p>
            <a:pPr>
              <a:spcBef>
                <a:spcPct val="20000"/>
              </a:spcBef>
              <a:buClr>
                <a:schemeClr val="bg2"/>
              </a:buClr>
            </a:pPr>
            <a:r>
              <a:rPr lang="en-US" altLang="en-US" sz="1600" i="1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hexose </a:t>
            </a:r>
            <a:r>
              <a:rPr lang="en-US" altLang="en-US" sz="1600" dirty="0">
                <a:solidFill>
                  <a:srgbClr val="0000FF"/>
                </a:solidFill>
                <a:latin typeface="Comic Sans MS" pitchFamily="66" charset="0"/>
                <a:cs typeface="Arial" pitchFamily="34" charset="0"/>
              </a:rPr>
              <a:t>(6C atoms)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48284" y="2142604"/>
            <a:ext cx="2677750" cy="3965618"/>
            <a:chOff x="348284" y="2142604"/>
            <a:chExt cx="2677750" cy="3965618"/>
          </a:xfrm>
        </p:grpSpPr>
        <p:grpSp>
          <p:nvGrpSpPr>
            <p:cNvPr id="6" name="Group 5"/>
            <p:cNvGrpSpPr/>
            <p:nvPr/>
          </p:nvGrpSpPr>
          <p:grpSpPr>
            <a:xfrm>
              <a:off x="348284" y="2142604"/>
              <a:ext cx="2677750" cy="3014588"/>
              <a:chOff x="4814204" y="1372434"/>
              <a:chExt cx="2677750" cy="3246051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3" name="Rectangle 11"/>
              <p:cNvSpPr>
                <a:spLocks noChangeArrowheads="1"/>
              </p:cNvSpPr>
              <p:nvPr/>
            </p:nvSpPr>
            <p:spPr bwMode="auto">
              <a:xfrm>
                <a:off x="4814204" y="1372434"/>
                <a:ext cx="2677750" cy="324605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2800" dirty="0">
                    <a:latin typeface="Times New Roman" pitchFamily="18" charset="0"/>
                  </a:rPr>
                  <a:t>       </a:t>
                </a:r>
                <a:r>
                  <a:rPr lang="en-US" altLang="en-US" sz="1600" dirty="0">
                    <a:latin typeface="Times New Roman" pitchFamily="18" charset="0"/>
                  </a:rPr>
                  <a:t>O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           </a:t>
                </a:r>
                <a:r>
                  <a:rPr lang="en-US" altLang="en-US" sz="1600" dirty="0">
                    <a:latin typeface="Times New Roman" pitchFamily="18" charset="0"/>
                    <a:cs typeface="Times New Roman" pitchFamily="18" charset="0"/>
                  </a:rPr>
                  <a:t>║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	     C 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─ H    </a:t>
                </a:r>
                <a:r>
                  <a:rPr lang="en-US" altLang="en-US" sz="1600" i="1" dirty="0">
                    <a:solidFill>
                      <a:srgbClr val="CC3300"/>
                    </a:solidFill>
                    <a:latin typeface="Times New Roman" pitchFamily="18" charset="0"/>
                    <a:cs typeface="Arial" pitchFamily="34" charset="0"/>
                  </a:rPr>
                  <a:t>aldose</a:t>
                </a:r>
                <a:endParaRPr lang="en-US" altLang="en-US" sz="1600" dirty="0">
                  <a:solidFill>
                    <a:srgbClr val="CC3300"/>
                  </a:solidFill>
                  <a:latin typeface="Times New Roman" pitchFamily="18" charset="0"/>
                  <a:cs typeface="Arial" pitchFamily="34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           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│</a:t>
                </a:r>
                <a:r>
                  <a:rPr lang="en-US" altLang="en-US" sz="1600" dirty="0">
                    <a:latin typeface="Times New Roman" pitchFamily="18" charset="0"/>
                  </a:rPr>
                  <a:t>     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    H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─</a:t>
                </a:r>
                <a:r>
                  <a:rPr lang="en-US" altLang="en-US" sz="1600" dirty="0">
                    <a:latin typeface="Times New Roman" pitchFamily="18" charset="0"/>
                  </a:rPr>
                  <a:t> C 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─ OH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           │         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    H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─</a:t>
                </a:r>
                <a:r>
                  <a:rPr lang="en-US" altLang="en-US" sz="1600" dirty="0">
                    <a:latin typeface="Times New Roman" pitchFamily="18" charset="0"/>
                  </a:rPr>
                  <a:t> C </a:t>
                </a: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─ OH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  <a:cs typeface="Arial" pitchFamily="34" charset="0"/>
                  </a:rPr>
                  <a:t>           │</a:t>
                </a:r>
                <a:endParaRPr lang="en-US" altLang="en-US" sz="1600" dirty="0">
                  <a:latin typeface="Times New Roman" pitchFamily="18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sz="1600" dirty="0">
                    <a:latin typeface="Times New Roman" pitchFamily="18" charset="0"/>
                  </a:rPr>
                  <a:t>	     CH</a:t>
                </a:r>
                <a:r>
                  <a:rPr lang="en-US" altLang="en-US" sz="1600" baseline="-25000" dirty="0">
                    <a:latin typeface="Times New Roman" pitchFamily="18" charset="0"/>
                  </a:rPr>
                  <a:t>2</a:t>
                </a:r>
                <a:r>
                  <a:rPr lang="en-US" altLang="en-US" sz="1600" dirty="0">
                    <a:latin typeface="Times New Roman" pitchFamily="18" charset="0"/>
                  </a:rPr>
                  <a:t>OH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endParaRPr lang="en-US" altLang="en-US" sz="1600" dirty="0">
                  <a:latin typeface="Times New Roman" pitchFamily="18" charset="0"/>
                </a:endParaRPr>
              </a:p>
              <a:p>
                <a:pPr marL="342900" indent="-342900">
                  <a:lnSpc>
                    <a:spcPct val="90000"/>
                  </a:lnSpc>
                  <a:spcBef>
                    <a:spcPct val="10000"/>
                  </a:spcBef>
                  <a:spcAft>
                    <a:spcPct val="10000"/>
                  </a:spcAft>
                </a:pPr>
                <a:r>
                  <a:rPr lang="en-US" altLang="en-US" dirty="0">
                    <a:cs typeface="Arial" pitchFamily="34" charset="0"/>
                  </a:rPr>
                  <a:t>	</a:t>
                </a:r>
                <a:endParaRPr lang="en-US" altLang="en-US" sz="1400" b="1" dirty="0">
                  <a:cs typeface="Arial" pitchFamily="34" charset="0"/>
                </a:endParaRPr>
              </a:p>
            </p:txBody>
          </p:sp>
          <p:sp>
            <p:nvSpPr>
              <p:cNvPr id="5" name="TextBox 1"/>
              <p:cNvSpPr txBox="1">
                <a:spLocks noChangeArrowheads="1"/>
              </p:cNvSpPr>
              <p:nvPr/>
            </p:nvSpPr>
            <p:spPr bwMode="auto">
              <a:xfrm>
                <a:off x="5149488" y="2182252"/>
                <a:ext cx="298450" cy="339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sz="1600" dirty="0">
                    <a:solidFill>
                      <a:srgbClr val="C00000"/>
                    </a:solidFill>
                    <a:latin typeface="Arial" pitchFamily="34" charset="0"/>
                  </a:rPr>
                  <a:t>1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348284" y="5157192"/>
              <a:ext cx="2677750" cy="9510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dirty="0">
                  <a:solidFill>
                    <a:srgbClr val="0000FF"/>
                  </a:solidFill>
                  <a:cs typeface="Arial" pitchFamily="34" charset="0"/>
                </a:rPr>
                <a:t>an </a:t>
              </a:r>
              <a:r>
                <a:rPr lang="en-US" altLang="en-US" dirty="0" err="1">
                  <a:solidFill>
                    <a:srgbClr val="0000FF"/>
                  </a:solidFill>
                  <a:cs typeface="Arial" pitchFamily="34" charset="0"/>
                </a:rPr>
                <a:t>aldotetrose</a:t>
              </a:r>
              <a:endParaRPr lang="en-US" altLang="en-US" dirty="0">
                <a:solidFill>
                  <a:srgbClr val="0000FF"/>
                </a:solidFill>
                <a:cs typeface="Arial" pitchFamily="34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en-US" dirty="0">
                  <a:solidFill>
                    <a:srgbClr val="0000FF"/>
                  </a:solidFill>
                  <a:latin typeface="Times New Roman" pitchFamily="18" charset="0"/>
                </a:rPr>
                <a:t> 	     </a:t>
              </a:r>
              <a:r>
                <a:rPr lang="en-US" altLang="en-US" b="1" dirty="0">
                  <a:solidFill>
                    <a:srgbClr val="0000FF"/>
                  </a:solidFill>
                  <a:latin typeface="Times New Roman" pitchFamily="18" charset="0"/>
                </a:rPr>
                <a:t> (</a:t>
              </a:r>
              <a:r>
                <a:rPr lang="en-US" altLang="en-US" b="1" dirty="0" err="1">
                  <a:solidFill>
                    <a:srgbClr val="0000FF"/>
                  </a:solidFill>
                  <a:cs typeface="Arial" pitchFamily="34" charset="0"/>
                </a:rPr>
                <a:t>Erythose</a:t>
              </a:r>
              <a:r>
                <a:rPr lang="en-US" altLang="en-US" b="1" dirty="0">
                  <a:solidFill>
                    <a:srgbClr val="0000FF"/>
                  </a:solidFill>
                  <a:cs typeface="Arial" pitchFamily="34" charset="0"/>
                </a:rPr>
                <a:t>)</a:t>
              </a:r>
            </a:p>
            <a:p>
              <a:endParaRPr lang="en-IN" dirty="0">
                <a:solidFill>
                  <a:srgbClr val="0000FF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796139" y="5264488"/>
            <a:ext cx="2880318" cy="11387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cs typeface="Arial" pitchFamily="34" charset="0"/>
              </a:rPr>
              <a:t>a ketohexose</a:t>
            </a:r>
          </a:p>
          <a:p>
            <a:r>
              <a:rPr lang="en-US" altLang="en-US" b="1" dirty="0">
                <a:solidFill>
                  <a:srgbClr val="0000FF"/>
                </a:solidFill>
                <a:cs typeface="Arial" pitchFamily="34" charset="0"/>
              </a:rPr>
              <a:t>(Fructose)</a:t>
            </a:r>
            <a:r>
              <a:rPr lang="en-US" altLang="en-US" sz="3200" dirty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050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/>
          <p:cNvSpPr txBox="1">
            <a:spLocks noChangeArrowheads="1"/>
          </p:cNvSpPr>
          <p:nvPr/>
        </p:nvSpPr>
        <p:spPr bwMode="auto">
          <a:xfrm>
            <a:off x="1082675" y="1268413"/>
            <a:ext cx="4679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>
                <a:latin typeface="Arial" pitchFamily="34" charset="0"/>
                <a:ea typeface="MS PGothic" pitchFamily="34" charset="-128"/>
              </a:rPr>
              <a:t>The simplest aldose is </a:t>
            </a:r>
            <a:r>
              <a:rPr lang="en-US" altLang="en-US" sz="2000">
                <a:solidFill>
                  <a:srgbClr val="3333FF"/>
                </a:solidFill>
                <a:latin typeface="Arial" pitchFamily="34" charset="0"/>
                <a:ea typeface="MS PGothic" pitchFamily="34" charset="-128"/>
              </a:rPr>
              <a:t>glyceraldehyde</a:t>
            </a:r>
            <a:r>
              <a:rPr lang="en-US" altLang="en-US" sz="2000">
                <a:latin typeface="Arial" pitchFamily="34" charset="0"/>
                <a:ea typeface="MS PGothic" pitchFamily="34" charset="-128"/>
              </a:rPr>
              <a:t>.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1082675" y="1878013"/>
            <a:ext cx="4960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sz="2000">
                <a:latin typeface="Arial" pitchFamily="34" charset="0"/>
                <a:ea typeface="MS PGothic" pitchFamily="34" charset="-128"/>
              </a:rPr>
              <a:t>The simplest ketose is </a:t>
            </a:r>
            <a:r>
              <a:rPr lang="en-US" altLang="en-US" sz="2000">
                <a:solidFill>
                  <a:srgbClr val="3333FF"/>
                </a:solidFill>
                <a:latin typeface="Arial" pitchFamily="34" charset="0"/>
                <a:ea typeface="MS PGothic" pitchFamily="34" charset="-128"/>
              </a:rPr>
              <a:t>dihydroxyacetone</a:t>
            </a:r>
            <a:r>
              <a:rPr lang="en-US" altLang="en-US" sz="2000">
                <a:latin typeface="Arial" pitchFamily="34" charset="0"/>
                <a:ea typeface="MS PGothic" pitchFamily="34" charset="-128"/>
              </a:rPr>
              <a:t>.</a:t>
            </a:r>
          </a:p>
        </p:txBody>
      </p:sp>
      <p:pic>
        <p:nvPicPr>
          <p:cNvPr id="9220" name="Picture 9" descr="s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933700"/>
            <a:ext cx="6376988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 Box 46"/>
          <p:cNvSpPr txBox="1">
            <a:spLocks noChangeArrowheads="1"/>
          </p:cNvSpPr>
          <p:nvPr/>
        </p:nvSpPr>
        <p:spPr bwMode="auto">
          <a:xfrm>
            <a:off x="2341563" y="188913"/>
            <a:ext cx="44719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rgbClr val="FF0000"/>
                </a:solidFill>
                <a:latin typeface="Arial" pitchFamily="34" charset="0"/>
              </a:rPr>
              <a:t>Monosaccharides </a:t>
            </a:r>
            <a:r>
              <a:rPr lang="en-US" altLang="en-US" sz="1800" b="1">
                <a:solidFill>
                  <a:srgbClr val="FF0000"/>
                </a:solidFill>
                <a:latin typeface="Arial" pitchFamily="34" charset="0"/>
              </a:rPr>
              <a:t>(Simple Sugar)</a:t>
            </a: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4914900" y="5337175"/>
            <a:ext cx="952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C</a:t>
            </a:r>
            <a:r>
              <a:rPr lang="en-US" altLang="en-US" sz="1800" baseline="-25000"/>
              <a:t>3</a:t>
            </a:r>
            <a:r>
              <a:rPr lang="en-US" altLang="en-US" sz="1800"/>
              <a:t>H</a:t>
            </a:r>
            <a:r>
              <a:rPr lang="en-US" altLang="en-US" sz="1800" baseline="-25000"/>
              <a:t>6</a:t>
            </a:r>
            <a:r>
              <a:rPr lang="en-US" altLang="en-US" sz="1800"/>
              <a:t>O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747838" y="5318125"/>
            <a:ext cx="952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C</a:t>
            </a:r>
            <a:r>
              <a:rPr lang="en-US" altLang="en-US" sz="1800" baseline="-25000"/>
              <a:t>3</a:t>
            </a:r>
            <a:r>
              <a:rPr lang="en-US" altLang="en-US" sz="1800"/>
              <a:t>H</a:t>
            </a:r>
            <a:r>
              <a:rPr lang="en-US" altLang="en-US" sz="1800" baseline="-25000"/>
              <a:t>6</a:t>
            </a:r>
            <a:r>
              <a:rPr lang="en-US" altLang="en-US" sz="1800"/>
              <a:t>O</a:t>
            </a:r>
            <a:r>
              <a:rPr lang="en-US" altLang="en-US" sz="1800" baseline="-25000"/>
              <a:t>3</a:t>
            </a:r>
            <a:endParaRPr lang="en-US" altLang="en-US" sz="1800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2843808" y="6080125"/>
            <a:ext cx="27815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b="1" dirty="0">
                <a:solidFill>
                  <a:srgbClr val="FF0000"/>
                </a:solidFill>
                <a:latin typeface="Comic Sans MS" pitchFamily="66" charset="0"/>
              </a:rPr>
              <a:t>Constitutional Isomers </a:t>
            </a:r>
          </a:p>
        </p:txBody>
      </p:sp>
    </p:spTree>
    <p:extLst>
      <p:ext uri="{BB962C8B-B14F-4D97-AF65-F5344CB8AC3E}">
        <p14:creationId xmlns:p14="http://schemas.microsoft.com/office/powerpoint/2010/main" val="395989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44959"/>
            <a:ext cx="9134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  <a:latin typeface="Comic Sans MS" pitchFamily="66" charset="0"/>
              </a:rPr>
              <a:t>What’s your </a:t>
            </a:r>
            <a:r>
              <a:rPr lang="en-US" sz="4000" b="1" dirty="0" err="1">
                <a:solidFill>
                  <a:srgbClr val="0000FF"/>
                </a:solidFill>
                <a:latin typeface="Comic Sans MS" pitchFamily="66" charset="0"/>
              </a:rPr>
              <a:t>favourite</a:t>
            </a:r>
            <a:r>
              <a:rPr lang="en-US" sz="4000" b="1" dirty="0">
                <a:solidFill>
                  <a:srgbClr val="0000FF"/>
                </a:solidFill>
                <a:latin typeface="Comic Sans MS" pitchFamily="66" charset="0"/>
              </a:rPr>
              <a:t> food ??</a:t>
            </a:r>
          </a:p>
        </p:txBody>
      </p:sp>
      <p:pic>
        <p:nvPicPr>
          <p:cNvPr id="1026" name="Picture 2" descr="K:\healthy_and_unhealth_foods_iStock.width-800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71" y="1268760"/>
            <a:ext cx="76200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57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4"/>
          <p:cNvSpPr txBox="1">
            <a:spLocks noChangeArrowheads="1"/>
          </p:cNvSpPr>
          <p:nvPr/>
        </p:nvSpPr>
        <p:spPr bwMode="auto">
          <a:xfrm>
            <a:off x="2051050" y="239713"/>
            <a:ext cx="516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Some important Monosaccharides</a:t>
            </a:r>
          </a:p>
        </p:txBody>
      </p:sp>
      <p:sp>
        <p:nvSpPr>
          <p:cNvPr id="10243" name="Rectangle 5"/>
          <p:cNvSpPr>
            <a:spLocks noChangeArrowheads="1"/>
          </p:cNvSpPr>
          <p:nvPr/>
        </p:nvSpPr>
        <p:spPr bwMode="auto">
          <a:xfrm>
            <a:off x="466725" y="1196974"/>
            <a:ext cx="4826000" cy="525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400" b="1" dirty="0">
                <a:solidFill>
                  <a:srgbClr val="0000FF"/>
                </a:solidFill>
                <a:cs typeface="Arial" pitchFamily="34" charset="0"/>
              </a:rPr>
              <a:t>Glucose </a:t>
            </a:r>
            <a:r>
              <a:rPr lang="en-US" altLang="en-US" sz="2000" b="1" dirty="0">
                <a:solidFill>
                  <a:srgbClr val="0000FF"/>
                </a:solidFill>
                <a:cs typeface="Arial" pitchFamily="34" charset="0"/>
              </a:rPr>
              <a:t>(Dextrose) </a:t>
            </a:r>
          </a:p>
          <a:p>
            <a:pPr marL="342900" indent="-342900">
              <a:spcBef>
                <a:spcPct val="20000"/>
              </a:spcBef>
            </a:pPr>
            <a:endParaRPr lang="en-US" altLang="en-US" dirty="0">
              <a:solidFill>
                <a:srgbClr val="CC3300"/>
              </a:solidFill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en-US" sz="2000" dirty="0">
                <a:cs typeface="Arial" pitchFamily="34" charset="0"/>
              </a:rPr>
              <a:t>(C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H</a:t>
            </a:r>
            <a:r>
              <a:rPr lang="en-US" altLang="en-US" sz="2000" baseline="-25000" dirty="0">
                <a:cs typeface="Arial" pitchFamily="34" charset="0"/>
              </a:rPr>
              <a:t>12</a:t>
            </a:r>
            <a:r>
              <a:rPr lang="en-US" altLang="en-US" sz="2000" dirty="0">
                <a:cs typeface="Arial" pitchFamily="34" charset="0"/>
              </a:rPr>
              <a:t>O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, </a:t>
            </a:r>
            <a:r>
              <a:rPr lang="en-US" altLang="en-US" sz="2000" dirty="0" err="1">
                <a:cs typeface="Arial" pitchFamily="34" charset="0"/>
              </a:rPr>
              <a:t>aldohexose</a:t>
            </a:r>
            <a:r>
              <a:rPr lang="en-US" altLang="en-US" sz="2000" dirty="0">
                <a:cs typeface="Arial" pitchFamily="34" charset="0"/>
              </a:rPr>
              <a:t>) – Blood sugar</a:t>
            </a:r>
          </a:p>
          <a:p>
            <a:pPr marL="342900" indent="-342900">
              <a:spcBef>
                <a:spcPct val="20000"/>
              </a:spcBef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The </a:t>
            </a:r>
            <a:r>
              <a:rPr lang="en-US" altLang="en-US" sz="2000" b="1" dirty="0">
                <a:cs typeface="Arial" pitchFamily="34" charset="0"/>
              </a:rPr>
              <a:t>most abundant </a:t>
            </a:r>
            <a:r>
              <a:rPr lang="en-US" altLang="en-US" sz="2000" dirty="0">
                <a:cs typeface="Arial" pitchFamily="34" charset="0"/>
              </a:rPr>
              <a:t>monosaccharide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Is found in fruits, vegetables, corn syrup, and honey.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Is found in disaccharides such as sucrose, lactose, and maltose.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Makes up polysaccharides such as starch, cellulose, and glycogen.</a:t>
            </a:r>
          </a:p>
        </p:txBody>
      </p:sp>
      <p:graphicFrame>
        <p:nvGraphicFramePr>
          <p:cNvPr id="10244" name="Object 6"/>
          <p:cNvGraphicFramePr>
            <a:graphicFrameLocks noChangeAspect="1"/>
          </p:cNvGraphicFramePr>
          <p:nvPr/>
        </p:nvGraphicFramePr>
        <p:xfrm>
          <a:off x="5343525" y="2187575"/>
          <a:ext cx="182086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Struct" r:id="rId3" imgW="919440" imgH="1729800" progId="">
                  <p:embed/>
                </p:oleObj>
              </mc:Choice>
              <mc:Fallback>
                <p:oleObj name="Struct" r:id="rId3" imgW="919440" imgH="1729800" progId="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3525" y="2187575"/>
                        <a:ext cx="1820863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2474913"/>
            <a:ext cx="14843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48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051050" y="239713"/>
            <a:ext cx="516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Some important Monosaccharides</a:t>
            </a:r>
          </a:p>
        </p:txBody>
      </p:sp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323849" y="1124744"/>
            <a:ext cx="5546725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000" b="1" dirty="0">
                <a:solidFill>
                  <a:srgbClr val="0000FF"/>
                </a:solidFill>
                <a:cs typeface="Arial" pitchFamily="34" charset="0"/>
              </a:rPr>
              <a:t>Fructose </a:t>
            </a:r>
          </a:p>
          <a:p>
            <a:pPr marL="342900" indent="-342900">
              <a:spcBef>
                <a:spcPct val="20000"/>
              </a:spcBef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en-US" sz="2000" dirty="0">
                <a:cs typeface="Arial" pitchFamily="34" charset="0"/>
              </a:rPr>
              <a:t>(C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H</a:t>
            </a:r>
            <a:r>
              <a:rPr lang="en-US" altLang="en-US" sz="2000" baseline="-25000" dirty="0">
                <a:cs typeface="Arial" pitchFamily="34" charset="0"/>
              </a:rPr>
              <a:t>12</a:t>
            </a:r>
            <a:r>
              <a:rPr lang="en-US" altLang="en-US" sz="2000" dirty="0">
                <a:cs typeface="Arial" pitchFamily="34" charset="0"/>
              </a:rPr>
              <a:t>O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, ketohexose)</a:t>
            </a:r>
          </a:p>
          <a:p>
            <a:pPr marL="342900" indent="-342900">
              <a:spcBef>
                <a:spcPct val="20000"/>
              </a:spcBef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Is the </a:t>
            </a:r>
            <a:r>
              <a:rPr lang="en-US" altLang="en-US" sz="2000" b="1" dirty="0">
                <a:cs typeface="Arial" pitchFamily="34" charset="0"/>
              </a:rPr>
              <a:t>sweetest</a:t>
            </a:r>
            <a:r>
              <a:rPr lang="en-US" altLang="en-US" sz="2000" dirty="0">
                <a:cs typeface="Arial" pitchFamily="34" charset="0"/>
              </a:rPr>
              <a:t> of the carbohydrates.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Is found in fruit juices and honey </a:t>
            </a:r>
            <a:r>
              <a:rPr lang="en-US" altLang="en-US" sz="1600" b="1" dirty="0">
                <a:cs typeface="Arial" pitchFamily="34" charset="0"/>
              </a:rPr>
              <a:t>(fruit sugar). 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In bloodstream, it is converted to its isomer, glucose.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Is bonded to glucose in sucrose (a disaccharide known as table sugar)</a:t>
            </a:r>
            <a:r>
              <a:rPr lang="en-US" altLang="en-US" sz="3200" dirty="0">
                <a:cs typeface="Arial" pitchFamily="34" charset="0"/>
              </a:rPr>
              <a:t>.</a:t>
            </a:r>
            <a:endParaRPr lang="en-US" altLang="en-US" sz="3200" dirty="0">
              <a:latin typeface="Times New Roman" pitchFamily="18" charset="0"/>
            </a:endParaRPr>
          </a:p>
        </p:txBody>
      </p:sp>
      <p:graphicFrame>
        <p:nvGraphicFramePr>
          <p:cNvPr id="12292" name="Object 7"/>
          <p:cNvGraphicFramePr>
            <a:graphicFrameLocks noChangeAspect="1"/>
          </p:cNvGraphicFramePr>
          <p:nvPr/>
        </p:nvGraphicFramePr>
        <p:xfrm>
          <a:off x="6015038" y="2016125"/>
          <a:ext cx="208597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Struct" r:id="rId3" imgW="919440" imgH="1510920" progId="">
                  <p:embed/>
                </p:oleObj>
              </mc:Choice>
              <mc:Fallback>
                <p:oleObj name="Struct" r:id="rId3" imgW="919440" imgH="1510920" progId="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5038" y="2016125"/>
                        <a:ext cx="2085975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486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2051050" y="239713"/>
            <a:ext cx="516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Some important Monosaccharides</a:t>
            </a:r>
          </a:p>
        </p:txBody>
      </p:sp>
      <p:sp>
        <p:nvSpPr>
          <p:cNvPr id="14339" name="Rectangle 5"/>
          <p:cNvSpPr>
            <a:spLocks noChangeArrowheads="1"/>
          </p:cNvSpPr>
          <p:nvPr/>
        </p:nvSpPr>
        <p:spPr bwMode="auto">
          <a:xfrm>
            <a:off x="609600" y="1196975"/>
            <a:ext cx="4876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en-US" sz="2000" b="1" dirty="0" err="1">
                <a:solidFill>
                  <a:srgbClr val="0000FF"/>
                </a:solidFill>
                <a:cs typeface="Arial" pitchFamily="34" charset="0"/>
              </a:rPr>
              <a:t>Galactose</a:t>
            </a:r>
            <a:endParaRPr lang="en-US" altLang="en-US" sz="2000" b="1" dirty="0">
              <a:solidFill>
                <a:srgbClr val="0000FF"/>
              </a:solidFill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endParaRPr lang="en-US" altLang="en-US" dirty="0">
              <a:solidFill>
                <a:srgbClr val="CC3300"/>
              </a:solidFill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en-US" sz="2000" dirty="0">
                <a:cs typeface="Arial" pitchFamily="34" charset="0"/>
              </a:rPr>
              <a:t>(C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H</a:t>
            </a:r>
            <a:r>
              <a:rPr lang="en-US" altLang="en-US" sz="2000" baseline="-25000" dirty="0">
                <a:cs typeface="Arial" pitchFamily="34" charset="0"/>
              </a:rPr>
              <a:t>12</a:t>
            </a:r>
            <a:r>
              <a:rPr lang="en-US" altLang="en-US" sz="2000" dirty="0">
                <a:cs typeface="Arial" pitchFamily="34" charset="0"/>
              </a:rPr>
              <a:t>O</a:t>
            </a:r>
            <a:r>
              <a:rPr lang="en-US" altLang="en-US" sz="2000" baseline="-25000" dirty="0">
                <a:cs typeface="Arial" pitchFamily="34" charset="0"/>
              </a:rPr>
              <a:t>6</a:t>
            </a:r>
            <a:r>
              <a:rPr lang="en-US" altLang="en-US" sz="2000" dirty="0">
                <a:cs typeface="Arial" pitchFamily="34" charset="0"/>
              </a:rPr>
              <a:t>, </a:t>
            </a:r>
            <a:r>
              <a:rPr lang="en-US" altLang="en-US" sz="2000" dirty="0" err="1">
                <a:cs typeface="Arial" pitchFamily="34" charset="0"/>
              </a:rPr>
              <a:t>aldohexose</a:t>
            </a:r>
            <a:r>
              <a:rPr lang="en-US" altLang="en-US" sz="2000" dirty="0">
                <a:cs typeface="Arial" pitchFamily="34" charset="0"/>
              </a:rPr>
              <a:t>),</a:t>
            </a:r>
          </a:p>
          <a:p>
            <a:pPr marL="342900" indent="-342900">
              <a:spcBef>
                <a:spcPct val="20000"/>
              </a:spcBef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Has a similar structure to glucose except for the –OH on Carbon 4. 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Cannot find in the free form in nature.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Exist in the cellular membranes of the brain and nervous system.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lang="en-US" altLang="en-US" sz="2000" dirty="0">
                <a:cs typeface="Arial" pitchFamily="34" charset="0"/>
              </a:rPr>
              <a:t>Combines with glucose in lactose (a disaccharide and a sugar in milk).</a:t>
            </a: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endParaRPr lang="en-US" altLang="en-US" sz="2000" dirty="0">
              <a:cs typeface="Arial" pitchFamily="34" charset="0"/>
            </a:endParaRPr>
          </a:p>
        </p:txBody>
      </p:sp>
      <p:graphicFrame>
        <p:nvGraphicFramePr>
          <p:cNvPr id="14340" name="Object 6"/>
          <p:cNvGraphicFramePr>
            <a:graphicFrameLocks noChangeAspect="1"/>
          </p:cNvGraphicFramePr>
          <p:nvPr/>
        </p:nvGraphicFramePr>
        <p:xfrm>
          <a:off x="6086475" y="1981200"/>
          <a:ext cx="1941513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Struct" r:id="rId3" imgW="919440" imgH="1729800" progId="">
                  <p:embed/>
                </p:oleObj>
              </mc:Choice>
              <mc:Fallback>
                <p:oleObj name="Struct" r:id="rId3" imgW="919440" imgH="1729800" progId="">
                  <p:embed/>
                  <p:pic>
                    <p:nvPicPr>
                      <p:cNvPr id="0" name="Picture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475" y="1981200"/>
                        <a:ext cx="1941513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083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44959"/>
            <a:ext cx="9134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Sugar molecules tend to make a ring structure in water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218" y="1367059"/>
            <a:ext cx="5653088" cy="535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14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44624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Isomers and stereoisomers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09770"/>
            <a:ext cx="4938865" cy="474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C:\Sougata\Lecture\Mol Bio OE\Pic\DL Gluco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2913584"/>
            <a:ext cx="3371757" cy="27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525905" y="2193877"/>
            <a:ext cx="3371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Stereoisomers of glucose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28" y="791290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00FF"/>
                </a:solidFill>
              </a:rPr>
              <a:t>Sets of molecules with the same chemical formula but different structures are called isomers, and mirror-image pairs of such molecules are called optical isomers or stereoisomers. Isomers are widespread among organic molecules in general, and they play a major part in generating the enormous variety of sugars.</a:t>
            </a:r>
          </a:p>
        </p:txBody>
      </p:sp>
    </p:spTree>
    <p:extLst>
      <p:ext uri="{BB962C8B-B14F-4D97-AF65-F5344CB8AC3E}">
        <p14:creationId xmlns:p14="http://schemas.microsoft.com/office/powerpoint/2010/main" val="167592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440102" y="1054050"/>
            <a:ext cx="602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altLang="en-US" sz="2400" b="1" dirty="0">
                <a:solidFill>
                  <a:schemeClr val="accent2"/>
                </a:solidFill>
                <a:latin typeface="Arial" pitchFamily="34" charset="0"/>
              </a:rPr>
              <a:t>Physical properties of </a:t>
            </a:r>
            <a:r>
              <a:rPr lang="en-US" altLang="en-US" sz="2400" b="1" dirty="0" err="1">
                <a:solidFill>
                  <a:schemeClr val="accent2"/>
                </a:solidFill>
                <a:latin typeface="Arial" pitchFamily="34" charset="0"/>
              </a:rPr>
              <a:t>Monosaccharides</a:t>
            </a:r>
            <a:endParaRPr lang="en-US" altLang="en-US" sz="2400" b="1" dirty="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259681" y="1844824"/>
            <a:ext cx="6342827" cy="3276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Colorless</a:t>
            </a:r>
            <a:endParaRPr lang="fr-FR" altLang="en-US" sz="200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Sweet</a:t>
            </a:r>
            <a:endParaRPr lang="fr-FR" altLang="en-US" sz="200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Crystalline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solids</a:t>
            </a:r>
            <a:endParaRPr lang="fr-FR" altLang="en-US" sz="2000" dirty="0">
              <a:solidFill>
                <a:srgbClr val="0000FF"/>
              </a:solidFill>
              <a:latin typeface="+mn-lt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Polar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with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high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melting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points (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because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of  -OH groups)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Soluble in water and insoluble in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nonpolar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solvents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      (H-bond </a:t>
            </a:r>
            <a:r>
              <a:rPr lang="fr-FR" altLang="en-US" sz="2000" dirty="0" err="1">
                <a:solidFill>
                  <a:srgbClr val="0000FF"/>
                </a:solidFill>
                <a:latin typeface="+mn-lt"/>
              </a:rPr>
              <a:t>because</a:t>
            </a:r>
            <a:r>
              <a:rPr lang="fr-FR" altLang="en-US" sz="2000" dirty="0">
                <a:solidFill>
                  <a:srgbClr val="0000FF"/>
                </a:solidFill>
                <a:latin typeface="+mn-lt"/>
              </a:rPr>
              <a:t> of OH groups)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fr-FR" altLang="en-US" sz="20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462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4"/>
          <p:cNvSpPr txBox="1">
            <a:spLocks noChangeArrowheads="1"/>
          </p:cNvSpPr>
          <p:nvPr/>
        </p:nvSpPr>
        <p:spPr bwMode="auto">
          <a:xfrm>
            <a:off x="3378200" y="188913"/>
            <a:ext cx="22733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rgbClr val="FF0000"/>
                </a:solidFill>
                <a:latin typeface="Arial" pitchFamily="34" charset="0"/>
              </a:rPr>
              <a:t>Disaccharides</a:t>
            </a: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533400" y="650876"/>
            <a:ext cx="8359775" cy="479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defRPr/>
            </a:pPr>
            <a:r>
              <a:rPr lang="en-US" altLang="en-US" sz="2000" dirty="0">
                <a:solidFill>
                  <a:srgbClr val="0000FF"/>
                </a:solidFill>
                <a:latin typeface="+mn-lt"/>
                <a:cs typeface="Arial" charset="0"/>
              </a:rPr>
              <a:t>A disaccharide: </a:t>
            </a:r>
            <a:endParaRPr lang="en-US" altLang="en-US" sz="2000" dirty="0">
              <a:latin typeface="+mn-lt"/>
              <a:cs typeface="Arial" charset="0"/>
            </a:endParaRPr>
          </a:p>
          <a:p>
            <a:pPr marL="0" indent="0"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US" altLang="en-US" sz="2000" dirty="0">
                <a:latin typeface="+mn-lt"/>
                <a:cs typeface="Arial" charset="0"/>
              </a:rPr>
              <a:t>Consists of two </a:t>
            </a:r>
            <a:r>
              <a:rPr lang="en-US" altLang="en-US" sz="2000" dirty="0" err="1">
                <a:latin typeface="+mn-lt"/>
                <a:cs typeface="Arial" charset="0"/>
              </a:rPr>
              <a:t>monosaccharides</a:t>
            </a:r>
            <a:r>
              <a:rPr lang="en-US" altLang="en-US" sz="2000" dirty="0">
                <a:latin typeface="+mn-lt"/>
                <a:cs typeface="Arial" charset="0"/>
              </a:rPr>
              <a:t> linked by a </a:t>
            </a:r>
            <a:r>
              <a:rPr lang="en-US" altLang="en-US" sz="2000" b="1" i="1" dirty="0" err="1">
                <a:solidFill>
                  <a:srgbClr val="FF0000"/>
                </a:solidFill>
                <a:latin typeface="+mn-lt"/>
                <a:cs typeface="Arial" charset="0"/>
              </a:rPr>
              <a:t>glycosidic</a:t>
            </a:r>
            <a:r>
              <a:rPr lang="en-US" altLang="en-US" sz="2000" b="1" i="1" dirty="0">
                <a:solidFill>
                  <a:srgbClr val="FF0000"/>
                </a:solidFill>
                <a:latin typeface="+mn-lt"/>
                <a:cs typeface="Arial" charset="0"/>
              </a:rPr>
              <a:t> bond</a:t>
            </a:r>
            <a:r>
              <a:rPr lang="en-US" altLang="en-US" sz="2000" b="1" dirty="0">
                <a:solidFill>
                  <a:srgbClr val="FF0000"/>
                </a:solidFill>
                <a:latin typeface="+mn-lt"/>
                <a:cs typeface="Arial" charset="0"/>
              </a:rPr>
              <a:t> </a:t>
            </a:r>
            <a:r>
              <a:rPr lang="en-US" altLang="en-US" sz="2000" dirty="0">
                <a:latin typeface="+mn-lt"/>
                <a:cs typeface="Arial" charset="0"/>
              </a:rPr>
              <a:t>(when one –OH group reacts with another –OH group).</a:t>
            </a:r>
          </a:p>
          <a:p>
            <a:pPr marL="0" indent="0"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IN" altLang="en-US" sz="2000" dirty="0">
                <a:latin typeface="+mn-lt"/>
                <a:cs typeface="Arial" charset="0"/>
              </a:rPr>
              <a:t>A </a:t>
            </a:r>
            <a:r>
              <a:rPr lang="en-IN" altLang="en-US" sz="2000" dirty="0" err="1">
                <a:latin typeface="+mn-lt"/>
                <a:cs typeface="Arial" charset="0"/>
              </a:rPr>
              <a:t>glycosidic</a:t>
            </a:r>
            <a:r>
              <a:rPr lang="en-IN" altLang="en-US" sz="2000" dirty="0">
                <a:latin typeface="+mn-lt"/>
                <a:cs typeface="Arial" charset="0"/>
              </a:rPr>
              <a:t> bond is a </a:t>
            </a:r>
            <a:r>
              <a:rPr lang="en-IN" altLang="en-US" sz="2000" b="1" dirty="0">
                <a:latin typeface="+mn-lt"/>
                <a:cs typeface="Arial" charset="0"/>
              </a:rPr>
              <a:t>covalent bond</a:t>
            </a:r>
            <a:r>
              <a:rPr lang="en-IN" altLang="en-US" sz="2000" dirty="0">
                <a:latin typeface="+mn-lt"/>
                <a:cs typeface="Arial" charset="0"/>
              </a:rPr>
              <a:t> that joins a carbohydrate to another functional group or molecule.</a:t>
            </a:r>
          </a:p>
          <a:p>
            <a:pPr marL="0" indent="0"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endParaRPr lang="en-US" altLang="en-US" sz="2000" dirty="0">
              <a:latin typeface="+mn-lt"/>
              <a:cs typeface="Arial" charset="0"/>
            </a:endParaRPr>
          </a:p>
          <a:p>
            <a:pPr marL="0" indent="0"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endParaRPr lang="en-US" altLang="en-US" sz="2000" dirty="0">
              <a:latin typeface="+mn-lt"/>
              <a:cs typeface="Arial" charset="0"/>
            </a:endParaRPr>
          </a:p>
          <a:p>
            <a:pPr marL="0" indent="0"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endParaRPr lang="en-US" altLang="en-US" sz="2000" dirty="0">
              <a:latin typeface="+mn-lt"/>
              <a:cs typeface="Arial" charset="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US" altLang="en-US" sz="2000" dirty="0">
                <a:latin typeface="+mn-lt"/>
                <a:cs typeface="Arial" charset="0"/>
              </a:rPr>
              <a:t>	 	Glucose + Glucose 		Maltose + H</a:t>
            </a:r>
            <a:r>
              <a:rPr lang="en-US" altLang="en-US" sz="2000" baseline="-25000" dirty="0">
                <a:latin typeface="+mn-lt"/>
                <a:cs typeface="Arial" charset="0"/>
              </a:rPr>
              <a:t>2</a:t>
            </a:r>
            <a:r>
              <a:rPr lang="en-US" altLang="en-US" sz="2000" dirty="0">
                <a:latin typeface="+mn-lt"/>
                <a:cs typeface="Arial" charset="0"/>
              </a:rPr>
              <a:t>O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US" altLang="en-US" sz="2000" dirty="0">
                <a:latin typeface="+mn-lt"/>
                <a:cs typeface="Arial" charset="0"/>
              </a:rPr>
              <a:t>	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US" altLang="en-US" sz="2000" dirty="0">
                <a:latin typeface="+mn-lt"/>
                <a:cs typeface="Arial" charset="0"/>
              </a:rPr>
              <a:t>		Glucose + </a:t>
            </a:r>
            <a:r>
              <a:rPr lang="en-US" altLang="en-US" sz="2000" dirty="0" err="1">
                <a:latin typeface="+mn-lt"/>
                <a:cs typeface="Arial" charset="0"/>
              </a:rPr>
              <a:t>Galactose</a:t>
            </a:r>
            <a:r>
              <a:rPr lang="en-US" altLang="en-US" sz="2000" dirty="0">
                <a:latin typeface="+mn-lt"/>
                <a:cs typeface="Arial" charset="0"/>
              </a:rPr>
              <a:t>		Lactose + H</a:t>
            </a:r>
            <a:r>
              <a:rPr lang="en-US" altLang="en-US" sz="2000" baseline="-25000" dirty="0">
                <a:latin typeface="+mn-lt"/>
                <a:cs typeface="Arial" charset="0"/>
              </a:rPr>
              <a:t>2</a:t>
            </a:r>
            <a:r>
              <a:rPr lang="en-US" altLang="en-US" sz="2000" dirty="0">
                <a:latin typeface="+mn-lt"/>
                <a:cs typeface="Arial" charset="0"/>
              </a:rPr>
              <a:t>O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endParaRPr lang="en-US" altLang="en-US" sz="2000" dirty="0">
              <a:latin typeface="+mn-lt"/>
              <a:cs typeface="Arial" charset="0"/>
            </a:endParaRP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defRPr/>
            </a:pPr>
            <a:r>
              <a:rPr lang="en-US" altLang="en-US" sz="2000" dirty="0">
                <a:latin typeface="+mn-lt"/>
                <a:cs typeface="Arial" charset="0"/>
              </a:rPr>
              <a:t>		Glucose + Fructose		Sucrose + H</a:t>
            </a:r>
            <a:r>
              <a:rPr lang="en-US" altLang="en-US" sz="2000" baseline="-25000" dirty="0">
                <a:latin typeface="+mn-lt"/>
                <a:cs typeface="Arial" charset="0"/>
              </a:rPr>
              <a:t>2</a:t>
            </a:r>
            <a:r>
              <a:rPr lang="en-US" altLang="en-US" sz="2000" dirty="0">
                <a:latin typeface="+mn-lt"/>
                <a:cs typeface="Arial" charset="0"/>
              </a:rPr>
              <a:t>O</a:t>
            </a:r>
            <a:r>
              <a:rPr lang="en-US" altLang="en-US" sz="2000" dirty="0">
                <a:latin typeface="+mn-lt"/>
              </a:rPr>
              <a:t>	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FontTx/>
              <a:buChar char="•"/>
              <a:defRPr/>
            </a:pPr>
            <a:endParaRPr lang="en-US" altLang="en-US" sz="2000" dirty="0">
              <a:latin typeface="+mn-lt"/>
            </a:endParaRPr>
          </a:p>
        </p:txBody>
      </p:sp>
      <p:sp>
        <p:nvSpPr>
          <p:cNvPr id="36868" name="Line 6"/>
          <p:cNvSpPr>
            <a:spLocks noChangeShapeType="1"/>
          </p:cNvSpPr>
          <p:nvPr/>
        </p:nvSpPr>
        <p:spPr bwMode="auto">
          <a:xfrm>
            <a:off x="3921125" y="3717032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869" name="Line 7"/>
          <p:cNvSpPr>
            <a:spLocks noChangeShapeType="1"/>
          </p:cNvSpPr>
          <p:nvPr/>
        </p:nvSpPr>
        <p:spPr bwMode="auto">
          <a:xfrm>
            <a:off x="3988644" y="5157192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6870" name="Line 8"/>
          <p:cNvSpPr>
            <a:spLocks noChangeShapeType="1"/>
          </p:cNvSpPr>
          <p:nvPr/>
        </p:nvSpPr>
        <p:spPr bwMode="auto">
          <a:xfrm>
            <a:off x="4077543" y="4437112"/>
            <a:ext cx="703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165717" y="3574757"/>
            <a:ext cx="1727458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REDUCING</a:t>
            </a:r>
          </a:p>
          <a:p>
            <a:r>
              <a:rPr lang="en-US" dirty="0"/>
              <a:t>SUGAR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165717" y="4869160"/>
            <a:ext cx="1709122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NON-REDUCING</a:t>
            </a:r>
          </a:p>
          <a:p>
            <a:r>
              <a:rPr lang="en-US" dirty="0"/>
              <a:t>SUGAR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960176" y="3408658"/>
            <a:ext cx="1080120" cy="1115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960176" y="4795411"/>
            <a:ext cx="1080120" cy="609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05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6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9822" y="1268760"/>
            <a:ext cx="756084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A </a:t>
            </a:r>
            <a:r>
              <a:rPr lang="en-IN" sz="2000" b="1" dirty="0"/>
              <a:t>reducing sugar</a:t>
            </a:r>
            <a:r>
              <a:rPr lang="en-IN" sz="2000" dirty="0"/>
              <a:t> is any sugar that is capable of acting as a reducing agent because it has a </a:t>
            </a:r>
            <a:r>
              <a:rPr lang="en-IN" sz="2000" b="1" dirty="0"/>
              <a:t>free aldehyde group or a free ketone group.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IN" sz="20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IN" sz="2000" dirty="0"/>
              <a:t> All </a:t>
            </a:r>
            <a:r>
              <a:rPr lang="en-IN" sz="2000" b="1" dirty="0" err="1"/>
              <a:t>monosaccharides</a:t>
            </a:r>
            <a:r>
              <a:rPr lang="en-IN" sz="2000" b="1" dirty="0"/>
              <a:t> are reducing sugars </a:t>
            </a:r>
            <a:r>
              <a:rPr lang="en-IN" sz="2000" dirty="0"/>
              <a:t>!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Among Disaccharides, </a:t>
            </a:r>
            <a:r>
              <a:rPr lang="en-US" sz="2000" b="1" dirty="0"/>
              <a:t>Maltose and Lactose are </a:t>
            </a:r>
            <a:r>
              <a:rPr lang="en-IN" sz="2000" b="1" dirty="0"/>
              <a:t>reducing sugars</a:t>
            </a:r>
            <a:r>
              <a:rPr lang="en-IN" sz="2000" dirty="0"/>
              <a:t>. They have </a:t>
            </a:r>
            <a:r>
              <a:rPr lang="en-IN" sz="2000" b="1" dirty="0"/>
              <a:t>only one of their two </a:t>
            </a:r>
            <a:r>
              <a:rPr lang="en-IN" sz="2000" b="1" dirty="0" err="1"/>
              <a:t>anomeric</a:t>
            </a:r>
            <a:r>
              <a:rPr lang="en-IN" sz="2000" b="1" dirty="0"/>
              <a:t> carbons </a:t>
            </a:r>
            <a:r>
              <a:rPr lang="en-IN" sz="2000" dirty="0"/>
              <a:t>involved in the </a:t>
            </a:r>
            <a:r>
              <a:rPr lang="en-IN" sz="2000" dirty="0" err="1"/>
              <a:t>glycosidic</a:t>
            </a:r>
            <a:r>
              <a:rPr lang="en-IN" sz="2000" dirty="0"/>
              <a:t> bond, meaning that they can convert to an open-chain form with an aldehyde group. </a:t>
            </a:r>
            <a:endParaRPr lang="en-US" sz="2000" dirty="0"/>
          </a:p>
          <a:p>
            <a:pPr marL="342900" indent="-342900" algn="just">
              <a:buFont typeface="Arial" pitchFamily="34" charset="0"/>
              <a:buChar char="•"/>
            </a:pPr>
            <a:endParaRPr lang="en-IN" sz="2000" dirty="0"/>
          </a:p>
          <a:p>
            <a:pPr marL="342900" indent="-342900" algn="just">
              <a:buFont typeface="Arial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b="1" dirty="0"/>
              <a:t>Sucrose is a NON-REDUCING sugar</a:t>
            </a:r>
            <a:r>
              <a:rPr lang="en-US" sz="2000" dirty="0"/>
              <a:t>. </a:t>
            </a:r>
            <a:r>
              <a:rPr lang="en-IN" sz="2000" dirty="0"/>
              <a:t>Because it has </a:t>
            </a:r>
            <a:r>
              <a:rPr lang="en-IN" sz="2000" dirty="0" err="1"/>
              <a:t>glycosidic</a:t>
            </a:r>
            <a:r>
              <a:rPr lang="en-IN" sz="2000" dirty="0"/>
              <a:t> bonds between the </a:t>
            </a:r>
            <a:r>
              <a:rPr lang="en-IN" sz="2000" dirty="0" err="1"/>
              <a:t>anomeric</a:t>
            </a:r>
            <a:r>
              <a:rPr lang="en-IN" sz="2000" dirty="0"/>
              <a:t> carbons and thus cannot convert to an open-chain form with an aldehyde group; It’s stuck in the cyclic form.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445056" y="332656"/>
            <a:ext cx="2181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Reducing sugar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659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3267075" y="188913"/>
            <a:ext cx="22733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Disaccharides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07950" y="784225"/>
            <a:ext cx="882015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FF"/>
                </a:solidFill>
                <a:cs typeface="Arial" pitchFamily="34" charset="0"/>
              </a:rPr>
              <a:t>Maltose: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en-US" dirty="0">
              <a:solidFill>
                <a:srgbClr val="CC3300"/>
              </a:solidFill>
              <a:cs typeface="Arial" pitchFamily="34" charset="0"/>
            </a:endParaRP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Is a disaccharide of two glucose molecules.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Has a </a:t>
            </a:r>
            <a:r>
              <a:rPr lang="el-GR" altLang="en-US" i="1" dirty="0">
                <a:solidFill>
                  <a:srgbClr val="CC3300"/>
                </a:solidFill>
                <a:cs typeface="Arial" pitchFamily="34" charset="0"/>
              </a:rPr>
              <a:t>α</a:t>
            </a:r>
            <a:r>
              <a:rPr lang="en-US" altLang="en-US" i="1" dirty="0">
                <a:solidFill>
                  <a:srgbClr val="CC3300"/>
                </a:solidFill>
                <a:cs typeface="Arial" pitchFamily="34" charset="0"/>
              </a:rPr>
              <a:t> </a:t>
            </a: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-1,4-glycosidic bond </a:t>
            </a:r>
            <a:r>
              <a:rPr lang="en-US" altLang="en-US" dirty="0">
                <a:cs typeface="Arial" pitchFamily="34" charset="0"/>
              </a:rPr>
              <a:t>(between two </a:t>
            </a:r>
            <a:r>
              <a:rPr lang="el-GR" altLang="en-US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-glucoses</a:t>
            </a:r>
            <a:r>
              <a:rPr lang="en-US" altLang="en-US" dirty="0">
                <a:cs typeface="Arial" pitchFamily="34" charset="0"/>
              </a:rPr>
              <a:t>). 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Is obtained from the breakdown of starches.</a:t>
            </a:r>
            <a:r>
              <a:rPr lang="en-US" altLang="en-US" sz="2800" dirty="0">
                <a:solidFill>
                  <a:srgbClr val="FF33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 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  <a:sym typeface="Symbol" pitchFamily="18" charset="2"/>
              </a:rPr>
              <a:t>Is used in cereals and candies.</a:t>
            </a:r>
          </a:p>
          <a:p>
            <a:pPr marL="285750" indent="-285750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  <a:sym typeface="Symbol" pitchFamily="18" charset="2"/>
              </a:rPr>
              <a:t>Is a </a:t>
            </a:r>
            <a:r>
              <a:rPr lang="en-US" altLang="en-US" b="1" dirty="0">
                <a:cs typeface="Arial" pitchFamily="34" charset="0"/>
                <a:sym typeface="Symbol" pitchFamily="18" charset="2"/>
              </a:rPr>
              <a:t>reducing sugar </a:t>
            </a:r>
            <a:r>
              <a:rPr lang="en-US" altLang="en-US" sz="1800" dirty="0">
                <a:cs typeface="Arial" pitchFamily="34" charset="0"/>
                <a:sym typeface="Symbol" pitchFamily="18" charset="2"/>
              </a:rPr>
              <a:t>(carbon 1 can open to give a free aldehyde to oxidize).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endParaRPr lang="en-US" altLang="en-US" sz="1800" dirty="0">
              <a:solidFill>
                <a:srgbClr val="FF3300"/>
              </a:solidFill>
              <a:cs typeface="Arial" pitchFamily="34" charset="0"/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dirty="0">
                <a:solidFill>
                  <a:srgbClr val="FF33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				</a:t>
            </a:r>
            <a:endParaRPr lang="en-US" altLang="en-US" sz="900" dirty="0">
              <a:solidFill>
                <a:srgbClr val="FF3300"/>
              </a:solidFill>
              <a:latin typeface="Times New Roman" pitchFamily="18" charset="0"/>
              <a:cs typeface="Arial" pitchFamily="34" charset="0"/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sz="2000" dirty="0">
                <a:solidFill>
                  <a:srgbClr val="FF33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		</a:t>
            </a:r>
            <a:r>
              <a:rPr lang="en-US" altLang="en-US" sz="1800" dirty="0">
                <a:solidFill>
                  <a:srgbClr val="FF3300"/>
                </a:solidFill>
                <a:latin typeface="Times New Roman" pitchFamily="18" charset="0"/>
                <a:cs typeface="Arial" pitchFamily="34" charset="0"/>
                <a:sym typeface="Symbol" pitchFamily="18" charset="2"/>
              </a:rPr>
              <a:t>	</a:t>
            </a:r>
            <a:endParaRPr lang="en-US" altLang="en-US" sz="2800" dirty="0"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900" dirty="0">
              <a:latin typeface="Times New Roman" pitchFamily="18" charset="0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en-US" sz="2800" i="1" dirty="0">
              <a:latin typeface="Times New Roman" pitchFamily="18" charset="0"/>
              <a:sym typeface="Symbol" pitchFamily="18" charset="2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i="1" dirty="0">
                <a:latin typeface="Times New Roman" pitchFamily="18" charset="0"/>
                <a:sym typeface="Symbol" pitchFamily="18" charset="2"/>
              </a:rPr>
              <a:t>                                    </a:t>
            </a:r>
          </a:p>
          <a:p>
            <a:pPr marL="342900" indent="-342900" algn="ctr">
              <a:lnSpc>
                <a:spcPct val="80000"/>
              </a:lnSpc>
              <a:spcBef>
                <a:spcPct val="20000"/>
              </a:spcBef>
            </a:pPr>
            <a:r>
              <a:rPr lang="en-US" altLang="en-US" sz="2800" i="1" dirty="0">
                <a:latin typeface="Times New Roman" pitchFamily="18" charset="0"/>
                <a:sym typeface="Symbol" pitchFamily="18" charset="2"/>
              </a:rPr>
              <a:t> </a:t>
            </a:r>
            <a:endParaRPr lang="en-US" altLang="en-US" dirty="0">
              <a:solidFill>
                <a:schemeClr val="accent2"/>
              </a:solidFill>
              <a:latin typeface="Times New Roman" pitchFamily="18" charset="0"/>
            </a:endParaRPr>
          </a:p>
        </p:txBody>
      </p:sp>
      <p:sp>
        <p:nvSpPr>
          <p:cNvPr id="39940" name="Text Box 6"/>
          <p:cNvSpPr txBox="1">
            <a:spLocks noChangeArrowheads="1"/>
          </p:cNvSpPr>
          <p:nvPr/>
        </p:nvSpPr>
        <p:spPr bwMode="auto">
          <a:xfrm>
            <a:off x="7858125" y="4505325"/>
            <a:ext cx="428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>
                <a:solidFill>
                  <a:srgbClr val="CC3300"/>
                </a:solidFill>
                <a:latin typeface="Arial" pitchFamily="34" charset="0"/>
                <a:sym typeface="Symbol" pitchFamily="18" charset="2"/>
              </a:rPr>
              <a:t></a:t>
            </a:r>
            <a:endParaRPr lang="en-US" altLang="en-US" sz="1800" b="1">
              <a:solidFill>
                <a:srgbClr val="CC3300"/>
              </a:solidFill>
              <a:latin typeface="Arial" pitchFamily="34" charset="0"/>
            </a:endParaRPr>
          </a:p>
        </p:txBody>
      </p:sp>
      <p:graphicFrame>
        <p:nvGraphicFramePr>
          <p:cNvPr id="39941" name="Object 7"/>
          <p:cNvGraphicFramePr>
            <a:graphicFrameLocks noChangeAspect="1"/>
          </p:cNvGraphicFramePr>
          <p:nvPr/>
        </p:nvGraphicFramePr>
        <p:xfrm>
          <a:off x="4437063" y="4211638"/>
          <a:ext cx="3446462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7" name="Document" r:id="rId3" imgW="3067050" imgH="1466850" progId="">
                  <p:embed/>
                </p:oleObj>
              </mc:Choice>
              <mc:Fallback>
                <p:oleObj name="Document" r:id="rId3" imgW="3067050" imgH="1466850" progId="">
                  <p:embed/>
                  <p:pic>
                    <p:nvPicPr>
                      <p:cNvPr id="0" name="Picture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4211638"/>
                        <a:ext cx="3446462" cy="164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5748338" y="4814888"/>
            <a:ext cx="677862" cy="504825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fr-FR" altLang="en-US" sz="1800">
              <a:solidFill>
                <a:srgbClr val="C00000"/>
              </a:solidFill>
            </a:endParaRPr>
          </a:p>
        </p:txBody>
      </p:sp>
      <p:sp>
        <p:nvSpPr>
          <p:cNvPr id="39943" name="Text Box 9"/>
          <p:cNvSpPr txBox="1">
            <a:spLocks noChangeArrowheads="1"/>
          </p:cNvSpPr>
          <p:nvPr/>
        </p:nvSpPr>
        <p:spPr bwMode="auto">
          <a:xfrm>
            <a:off x="5530850" y="486092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altLang="en-US" sz="1400" b="1">
                <a:solidFill>
                  <a:srgbClr val="C000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39944" name="Text Box 10"/>
          <p:cNvSpPr txBox="1">
            <a:spLocks noChangeArrowheads="1"/>
          </p:cNvSpPr>
          <p:nvPr/>
        </p:nvSpPr>
        <p:spPr bwMode="auto">
          <a:xfrm>
            <a:off x="6375400" y="486886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/>
            <a:r>
              <a:rPr lang="en-US" altLang="en-US" sz="1400" b="1">
                <a:solidFill>
                  <a:srgbClr val="C00000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39945" name="Text Box 11"/>
          <p:cNvSpPr txBox="1">
            <a:spLocks noChangeArrowheads="1"/>
          </p:cNvSpPr>
          <p:nvPr/>
        </p:nvSpPr>
        <p:spPr bwMode="auto">
          <a:xfrm>
            <a:off x="5508625" y="4383088"/>
            <a:ext cx="1603375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100" b="1">
                <a:solidFill>
                  <a:srgbClr val="CC3300"/>
                </a:solidFill>
                <a:latin typeface="Arial" pitchFamily="34" charset="0"/>
                <a:sym typeface="Symbol" pitchFamily="18" charset="2"/>
              </a:rPr>
              <a:t> -1,4-glycosidic</a:t>
            </a:r>
          </a:p>
          <a:p>
            <a:r>
              <a:rPr lang="en-US" altLang="en-US" sz="1100" b="1">
                <a:solidFill>
                  <a:srgbClr val="CC3300"/>
                </a:solidFill>
                <a:latin typeface="Arial" pitchFamily="34" charset="0"/>
                <a:sym typeface="Symbol" pitchFamily="18" charset="2"/>
              </a:rPr>
              <a:t>         bond</a:t>
            </a:r>
            <a:endParaRPr lang="fr-FR" altLang="en-US" sz="1100" b="1">
              <a:solidFill>
                <a:srgbClr val="CC3300"/>
              </a:solidFill>
              <a:latin typeface="Arial" pitchFamily="34" charset="0"/>
            </a:endParaRPr>
          </a:p>
        </p:txBody>
      </p:sp>
      <p:sp>
        <p:nvSpPr>
          <p:cNvPr id="39946" name="Text Box 12"/>
          <p:cNvSpPr txBox="1">
            <a:spLocks noChangeArrowheads="1"/>
          </p:cNvSpPr>
          <p:nvPr/>
        </p:nvSpPr>
        <p:spPr bwMode="auto">
          <a:xfrm>
            <a:off x="6084888" y="6070600"/>
            <a:ext cx="1366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itchFamily="34" charset="0"/>
              </a:rPr>
              <a:t>Maltose</a:t>
            </a:r>
            <a:endParaRPr lang="fr-FR" altLang="en-US" sz="1800" dirty="0">
              <a:solidFill>
                <a:schemeClr val="accent2"/>
              </a:solidFill>
              <a:latin typeface="Arial" pitchFamily="34" charset="0"/>
            </a:endParaRPr>
          </a:p>
        </p:txBody>
      </p:sp>
      <p:sp>
        <p:nvSpPr>
          <p:cNvPr id="39947" name="Line 15"/>
          <p:cNvSpPr>
            <a:spLocks noChangeShapeType="1"/>
          </p:cNvSpPr>
          <p:nvPr/>
        </p:nvSpPr>
        <p:spPr bwMode="auto">
          <a:xfrm>
            <a:off x="3373438" y="4994275"/>
            <a:ext cx="1008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39948" name="Text Box 16"/>
          <p:cNvSpPr txBox="1">
            <a:spLocks noChangeArrowheads="1"/>
          </p:cNvSpPr>
          <p:nvPr/>
        </p:nvSpPr>
        <p:spPr bwMode="auto">
          <a:xfrm>
            <a:off x="169863" y="5781675"/>
            <a:ext cx="11668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l-GR" altLang="en-US" sz="1800">
                <a:cs typeface="Times New Roman" pitchFamily="18" charset="0"/>
              </a:rPr>
              <a:t>α</a:t>
            </a:r>
            <a:r>
              <a:rPr lang="fr-FR" altLang="en-US" sz="1800">
                <a:latin typeface="Arial" pitchFamily="34" charset="0"/>
                <a:cs typeface="Arial" pitchFamily="34" charset="0"/>
              </a:rPr>
              <a:t>-glucose</a:t>
            </a:r>
            <a:endParaRPr lang="el-GR" altLang="en-US" sz="18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9949" name="Object 17"/>
          <p:cNvGraphicFramePr>
            <a:graphicFrameLocks noChangeAspect="1"/>
          </p:cNvGraphicFramePr>
          <p:nvPr/>
        </p:nvGraphicFramePr>
        <p:xfrm>
          <a:off x="176213" y="4244975"/>
          <a:ext cx="1389062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" name="Struct" r:id="rId5" imgW="1445400" imgH="1468440" progId="">
                  <p:embed/>
                </p:oleObj>
              </mc:Choice>
              <mc:Fallback>
                <p:oleObj name="Struct" r:id="rId5" imgW="1445400" imgH="146844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13" y="4244975"/>
                        <a:ext cx="1389062" cy="141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0" name="Object 18"/>
          <p:cNvGraphicFramePr>
            <a:graphicFrameLocks noChangeAspect="1"/>
          </p:cNvGraphicFramePr>
          <p:nvPr/>
        </p:nvGraphicFramePr>
        <p:xfrm>
          <a:off x="1858963" y="4298950"/>
          <a:ext cx="137636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" name="Struct" r:id="rId7" imgW="1445400" imgH="1468440" progId="">
                  <p:embed/>
                </p:oleObj>
              </mc:Choice>
              <mc:Fallback>
                <p:oleObj name="Struct" r:id="rId7" imgW="1445400" imgH="1468440" progId="">
                  <p:embed/>
                  <p:pic>
                    <p:nvPicPr>
                      <p:cNvPr id="0" name="Picture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4298950"/>
                        <a:ext cx="1376362" cy="1400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51" name="Text Box 19"/>
          <p:cNvSpPr txBox="1">
            <a:spLocks noChangeArrowheads="1"/>
          </p:cNvSpPr>
          <p:nvPr/>
        </p:nvSpPr>
        <p:spPr bwMode="auto">
          <a:xfrm>
            <a:off x="1530350" y="4781550"/>
            <a:ext cx="317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800">
                <a:latin typeface="Arial" pitchFamily="34" charset="0"/>
              </a:rPr>
              <a:t>+</a:t>
            </a:r>
          </a:p>
        </p:txBody>
      </p:sp>
      <p:sp>
        <p:nvSpPr>
          <p:cNvPr id="39952" name="Text Box 20"/>
          <p:cNvSpPr txBox="1">
            <a:spLocks noChangeArrowheads="1"/>
          </p:cNvSpPr>
          <p:nvPr/>
        </p:nvSpPr>
        <p:spPr bwMode="auto">
          <a:xfrm>
            <a:off x="1135063" y="4802188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200" b="1">
                <a:solidFill>
                  <a:srgbClr val="CC3300"/>
                </a:solidFill>
                <a:latin typeface="Arial" pitchFamily="34" charset="0"/>
              </a:rPr>
              <a:t>1</a:t>
            </a:r>
          </a:p>
        </p:txBody>
      </p:sp>
      <p:sp>
        <p:nvSpPr>
          <p:cNvPr id="39953" name="Text Box 21"/>
          <p:cNvSpPr txBox="1">
            <a:spLocks noChangeArrowheads="1"/>
          </p:cNvSpPr>
          <p:nvPr/>
        </p:nvSpPr>
        <p:spPr bwMode="auto">
          <a:xfrm>
            <a:off x="1976438" y="4840288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200" b="1">
                <a:solidFill>
                  <a:srgbClr val="CC3300"/>
                </a:solidFill>
                <a:latin typeface="Arial" pitchFamily="34" charset="0"/>
              </a:rPr>
              <a:t>4</a:t>
            </a:r>
          </a:p>
        </p:txBody>
      </p:sp>
      <p:sp>
        <p:nvSpPr>
          <p:cNvPr id="39954" name="Text Box 22"/>
          <p:cNvSpPr txBox="1">
            <a:spLocks noChangeArrowheads="1"/>
          </p:cNvSpPr>
          <p:nvPr/>
        </p:nvSpPr>
        <p:spPr bwMode="auto">
          <a:xfrm>
            <a:off x="1889125" y="5795963"/>
            <a:ext cx="11668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l-GR" altLang="en-US" sz="1800">
                <a:cs typeface="Times New Roman" pitchFamily="18" charset="0"/>
              </a:rPr>
              <a:t>α</a:t>
            </a:r>
            <a:r>
              <a:rPr lang="fr-FR" altLang="en-US" sz="1800">
                <a:latin typeface="Arial" pitchFamily="34" charset="0"/>
                <a:cs typeface="Arial" pitchFamily="34" charset="0"/>
              </a:rPr>
              <a:t>-glucose</a:t>
            </a:r>
            <a:endParaRPr lang="el-GR" altLang="en-US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9955" name="TextBox 1"/>
          <p:cNvSpPr txBox="1">
            <a:spLocks noChangeArrowheads="1"/>
          </p:cNvSpPr>
          <p:nvPr/>
        </p:nvSpPr>
        <p:spPr bwMode="auto">
          <a:xfrm>
            <a:off x="7956550" y="4897438"/>
            <a:ext cx="919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600">
                <a:latin typeface="Arial" pitchFamily="34" charset="0"/>
              </a:rPr>
              <a:t>+    H</a:t>
            </a:r>
            <a:r>
              <a:rPr lang="en-US" altLang="en-US" sz="1600" baseline="-25000">
                <a:latin typeface="Arial" pitchFamily="34" charset="0"/>
              </a:rPr>
              <a:t>2</a:t>
            </a:r>
            <a:r>
              <a:rPr lang="en-US" altLang="en-US" sz="1600">
                <a:latin typeface="Arial" pitchFamily="3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08398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250825" y="620713"/>
            <a:ext cx="88566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>
                <a:solidFill>
                  <a:srgbClr val="0000FF"/>
                </a:solidFill>
                <a:cs typeface="Arial" pitchFamily="34" charset="0"/>
              </a:rPr>
              <a:t>Lactose: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800" dirty="0">
              <a:solidFill>
                <a:srgbClr val="CC3300"/>
              </a:solidFill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Is a disaccharide of </a:t>
            </a:r>
            <a:r>
              <a:rPr lang="en-US" altLang="en-US" dirty="0" err="1">
                <a:cs typeface="Arial" pitchFamily="34" charset="0"/>
              </a:rPr>
              <a:t>galactose</a:t>
            </a:r>
            <a:r>
              <a:rPr lang="en-US" altLang="en-US" dirty="0">
                <a:cs typeface="Arial" pitchFamily="34" charset="0"/>
              </a:rPr>
              <a:t> and glucose.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Has a </a:t>
            </a:r>
            <a:r>
              <a:rPr lang="el-GR" altLang="en-US" i="1" dirty="0">
                <a:solidFill>
                  <a:srgbClr val="CC3300"/>
                </a:solidFill>
                <a:cs typeface="Arial" pitchFamily="34" charset="0"/>
              </a:rPr>
              <a:t>β</a:t>
            </a: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 -1,4-glycosidic</a:t>
            </a:r>
            <a:r>
              <a:rPr lang="en-US" altLang="en-US" dirty="0">
                <a:cs typeface="Arial" pitchFamily="34" charset="0"/>
              </a:rPr>
              <a:t> </a:t>
            </a: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bond</a:t>
            </a:r>
            <a:r>
              <a:rPr lang="en-US" altLang="en-US" dirty="0">
                <a:cs typeface="Arial" pitchFamily="34" charset="0"/>
              </a:rPr>
              <a:t> (</a:t>
            </a:r>
            <a:r>
              <a:rPr lang="en-US" altLang="en-US" sz="1800" dirty="0">
                <a:cs typeface="Arial" pitchFamily="34" charset="0"/>
              </a:rPr>
              <a:t>between </a:t>
            </a:r>
            <a:r>
              <a:rPr lang="el-GR" altLang="en-US" sz="1800" i="1" dirty="0">
                <a:solidFill>
                  <a:srgbClr val="CC3300"/>
                </a:solidFill>
                <a:cs typeface="Arial" pitchFamily="34" charset="0"/>
              </a:rPr>
              <a:t>β</a:t>
            </a:r>
            <a:r>
              <a:rPr lang="en-US" altLang="en-US" sz="1800" i="1" dirty="0">
                <a:solidFill>
                  <a:srgbClr val="CC3300"/>
                </a:solidFill>
                <a:cs typeface="Arial" pitchFamily="34" charset="0"/>
              </a:rPr>
              <a:t>-</a:t>
            </a:r>
            <a:r>
              <a:rPr lang="en-US" altLang="en-US" sz="1800" dirty="0" err="1">
                <a:solidFill>
                  <a:srgbClr val="CC3300"/>
                </a:solidFill>
                <a:cs typeface="Arial" pitchFamily="34" charset="0"/>
              </a:rPr>
              <a:t>galactose</a:t>
            </a:r>
            <a:r>
              <a:rPr lang="en-US" altLang="en-US" sz="1800" dirty="0">
                <a:cs typeface="Arial" pitchFamily="34" charset="0"/>
              </a:rPr>
              <a:t> </a:t>
            </a:r>
            <a:r>
              <a:rPr lang="fr-FR" altLang="en-US" sz="1800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en-US" sz="1800" dirty="0">
                <a:cs typeface="Arial" pitchFamily="34" charset="0"/>
              </a:rPr>
              <a:t> </a:t>
            </a:r>
            <a:r>
              <a:rPr lang="el-GR" altLang="en-US" sz="180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fr-FR" altLang="en-US" sz="180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fr-FR" altLang="en-US" sz="1800" dirty="0" err="1">
                <a:solidFill>
                  <a:srgbClr val="CC3300"/>
                </a:solidFill>
                <a:cs typeface="Arial" pitchFamily="34" charset="0"/>
              </a:rPr>
              <a:t>gulcose</a:t>
            </a:r>
            <a:r>
              <a:rPr lang="en-US" altLang="en-US" sz="1800" dirty="0">
                <a:cs typeface="Arial" pitchFamily="34" charset="0"/>
              </a:rPr>
              <a:t>).</a:t>
            </a:r>
            <a:endParaRPr lang="el-GR" altLang="en-US" sz="1800" dirty="0"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Is found in milk and milk products </a:t>
            </a:r>
            <a:r>
              <a:rPr lang="en-US" altLang="en-US" sz="1800" dirty="0">
                <a:cs typeface="Arial" pitchFamily="34" charset="0"/>
              </a:rPr>
              <a:t>(almost no sweet)</a:t>
            </a:r>
            <a:r>
              <a:rPr lang="en-US" altLang="en-US" dirty="0">
                <a:cs typeface="Arial" pitchFamily="34" charset="0"/>
              </a:rPr>
              <a:t>.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dirty="0">
                <a:cs typeface="Arial" pitchFamily="34" charset="0"/>
                <a:sym typeface="Symbol" pitchFamily="18" charset="2"/>
              </a:rPr>
              <a:t>Is a reducing sugar</a:t>
            </a:r>
            <a:r>
              <a:rPr lang="en-US" altLang="en-US" sz="2000" dirty="0">
                <a:cs typeface="Arial" pitchFamily="34" charset="0"/>
                <a:sym typeface="Symbol" pitchFamily="18" charset="2"/>
              </a:rPr>
              <a:t> </a:t>
            </a:r>
            <a:r>
              <a:rPr lang="en-US" altLang="en-US" sz="1800" dirty="0">
                <a:cs typeface="Arial" pitchFamily="34" charset="0"/>
                <a:sym typeface="Symbol" pitchFamily="18" charset="2"/>
              </a:rPr>
              <a:t>(carbon 1 can open to give a free aldehyde to oxidize).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cs typeface="Arial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dirty="0">
              <a:latin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2500" b="1" dirty="0">
              <a:solidFill>
                <a:srgbClr val="00FF99"/>
              </a:solidFill>
              <a:latin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sp>
        <p:nvSpPr>
          <p:cNvPr id="40963" name="Line 5"/>
          <p:cNvSpPr>
            <a:spLocks noChangeShapeType="1"/>
          </p:cNvSpPr>
          <p:nvPr/>
        </p:nvSpPr>
        <p:spPr bwMode="auto">
          <a:xfrm flipV="1">
            <a:off x="7467600" y="3657600"/>
            <a:ext cx="0" cy="685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409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5"/>
          <a:stretch>
            <a:fillRect/>
          </a:stretch>
        </p:blipFill>
        <p:spPr bwMode="auto">
          <a:xfrm>
            <a:off x="323850" y="3409950"/>
            <a:ext cx="8054975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5" name="Text Box 7"/>
          <p:cNvSpPr txBox="1">
            <a:spLocks noChangeArrowheads="1"/>
          </p:cNvSpPr>
          <p:nvPr/>
        </p:nvSpPr>
        <p:spPr bwMode="auto">
          <a:xfrm>
            <a:off x="8001000" y="3429000"/>
            <a:ext cx="457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endParaRPr lang="fr-FR" altLang="en-US" sz="1800">
              <a:latin typeface="Arial" pitchFamily="34" charset="0"/>
            </a:endParaRPr>
          </a:p>
        </p:txBody>
      </p:sp>
      <p:sp>
        <p:nvSpPr>
          <p:cNvPr id="40967" name="Text Box 9"/>
          <p:cNvSpPr txBox="1">
            <a:spLocks noChangeArrowheads="1"/>
          </p:cNvSpPr>
          <p:nvPr/>
        </p:nvSpPr>
        <p:spPr bwMode="auto">
          <a:xfrm>
            <a:off x="3378200" y="115888"/>
            <a:ext cx="22733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Disaccharides</a:t>
            </a:r>
          </a:p>
        </p:txBody>
      </p:sp>
      <p:pic>
        <p:nvPicPr>
          <p:cNvPr id="4096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51" t="39264" r="36099" b="48961"/>
          <a:stretch>
            <a:fillRect/>
          </a:stretch>
        </p:blipFill>
        <p:spPr bwMode="auto">
          <a:xfrm>
            <a:off x="6948488" y="5465763"/>
            <a:ext cx="2873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6227763" y="5805488"/>
            <a:ext cx="936625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40970" name="Text Box 12"/>
          <p:cNvSpPr txBox="1">
            <a:spLocks noChangeArrowheads="1"/>
          </p:cNvSpPr>
          <p:nvPr/>
        </p:nvSpPr>
        <p:spPr bwMode="auto">
          <a:xfrm>
            <a:off x="6084888" y="6157913"/>
            <a:ext cx="99257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fr-FR" altLang="en-US" sz="1800" dirty="0">
                <a:solidFill>
                  <a:schemeClr val="accent2"/>
                </a:solidFill>
                <a:latin typeface="Arial" pitchFamily="34" charset="0"/>
                <a:sym typeface="Symbol" pitchFamily="18" charset="2"/>
              </a:rPr>
              <a:t>L</a:t>
            </a:r>
            <a:r>
              <a:rPr lang="fr-FR" altLang="en-US" sz="1800" dirty="0">
                <a:solidFill>
                  <a:schemeClr val="accent2"/>
                </a:solidFill>
                <a:latin typeface="Arial" pitchFamily="34" charset="0"/>
              </a:rPr>
              <a:t>actose</a:t>
            </a:r>
          </a:p>
        </p:txBody>
      </p:sp>
    </p:spTree>
    <p:extLst>
      <p:ext uri="{BB962C8B-B14F-4D97-AF65-F5344CB8AC3E}">
        <p14:creationId xmlns:p14="http://schemas.microsoft.com/office/powerpoint/2010/main" val="264491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8" y="1207393"/>
            <a:ext cx="8556285" cy="4784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  <a:latin typeface="Comic Sans MS" pitchFamily="66" charset="0"/>
              </a:rPr>
              <a:t>Food is composed of 4 major biomolecules</a:t>
            </a:r>
          </a:p>
        </p:txBody>
      </p:sp>
    </p:spTree>
    <p:extLst>
      <p:ext uri="{BB962C8B-B14F-4D97-AF65-F5344CB8AC3E}">
        <p14:creationId xmlns:p14="http://schemas.microsoft.com/office/powerpoint/2010/main" val="2650902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ChangeArrowheads="1"/>
          </p:cNvSpPr>
          <p:nvPr/>
        </p:nvSpPr>
        <p:spPr bwMode="auto">
          <a:xfrm>
            <a:off x="101601" y="476250"/>
            <a:ext cx="8091488" cy="266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400" b="1" dirty="0">
                <a:solidFill>
                  <a:srgbClr val="0000FF"/>
                </a:solidFill>
                <a:cs typeface="Arial" pitchFamily="34" charset="0"/>
              </a:rPr>
              <a:t>Sucrose:</a:t>
            </a:r>
          </a:p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800" dirty="0">
              <a:solidFill>
                <a:srgbClr val="CC3300"/>
              </a:solidFill>
              <a:cs typeface="Arial" pitchFamily="34" charset="0"/>
            </a:endParaRPr>
          </a:p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Is found in table sugar </a:t>
            </a:r>
            <a:r>
              <a:rPr lang="en-US" altLang="en-US" sz="1800" dirty="0">
                <a:cs typeface="Arial" pitchFamily="34" charset="0"/>
              </a:rPr>
              <a:t>(obtained from sugar cane and sugar beets).</a:t>
            </a:r>
          </a:p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Consists of glucose and fructose.</a:t>
            </a:r>
          </a:p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en-US" dirty="0">
                <a:cs typeface="Arial" pitchFamily="34" charset="0"/>
              </a:rPr>
              <a:t>Has an </a:t>
            </a:r>
            <a:r>
              <a:rPr lang="el-GR" altLang="en-US" i="1" dirty="0">
                <a:solidFill>
                  <a:srgbClr val="CC3300"/>
                </a:solidFill>
                <a:cs typeface="Arial" pitchFamily="34" charset="0"/>
              </a:rPr>
              <a:t>α</a:t>
            </a:r>
            <a:r>
              <a:rPr lang="en-US" altLang="en-US" i="1" dirty="0">
                <a:solidFill>
                  <a:srgbClr val="CC3300"/>
                </a:solidFill>
                <a:cs typeface="Arial" pitchFamily="34" charset="0"/>
              </a:rPr>
              <a:t>,</a:t>
            </a:r>
            <a:r>
              <a:rPr lang="el-GR" altLang="en-US" i="1" dirty="0">
                <a:solidFill>
                  <a:srgbClr val="CC3300"/>
                </a:solidFill>
                <a:cs typeface="Arial" pitchFamily="34" charset="0"/>
              </a:rPr>
              <a:t>β</a:t>
            </a:r>
            <a:r>
              <a:rPr lang="en-US" altLang="en-US" dirty="0">
                <a:solidFill>
                  <a:srgbClr val="CC3300"/>
                </a:solidFill>
                <a:cs typeface="Arial" pitchFamily="34" charset="0"/>
              </a:rPr>
              <a:t>-1,2-glycosidic bond</a:t>
            </a:r>
            <a:r>
              <a:rPr lang="en-US" altLang="en-US" dirty="0">
                <a:cs typeface="Arial" pitchFamily="34" charset="0"/>
              </a:rPr>
              <a:t> </a:t>
            </a:r>
            <a:r>
              <a:rPr lang="en-US" altLang="en-US" sz="1800" dirty="0">
                <a:cs typeface="Arial" pitchFamily="34" charset="0"/>
              </a:rPr>
              <a:t>(between </a:t>
            </a:r>
            <a:r>
              <a:rPr lang="el-GR" altLang="en-US" sz="1800" dirty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α</a:t>
            </a:r>
            <a:r>
              <a:rPr lang="en-US" altLang="en-US" sz="1800" dirty="0">
                <a:solidFill>
                  <a:srgbClr val="CC3300"/>
                </a:solidFill>
                <a:cs typeface="Arial" pitchFamily="34" charset="0"/>
              </a:rPr>
              <a:t>-glucose</a:t>
            </a:r>
            <a:r>
              <a:rPr lang="en-US" altLang="en-US" sz="1800" dirty="0">
                <a:cs typeface="Arial" pitchFamily="34" charset="0"/>
              </a:rPr>
              <a:t> and </a:t>
            </a:r>
            <a:r>
              <a:rPr lang="en-US" altLang="en-US" sz="1800" dirty="0">
                <a:solidFill>
                  <a:srgbClr val="CC3300"/>
                </a:solidFill>
                <a:cs typeface="Arial" pitchFamily="34" charset="0"/>
                <a:sym typeface="Symbol" pitchFamily="18" charset="2"/>
              </a:rPr>
              <a:t></a:t>
            </a:r>
            <a:r>
              <a:rPr lang="en-US" altLang="en-US" sz="1800" dirty="0">
                <a:solidFill>
                  <a:srgbClr val="CC3300"/>
                </a:solidFill>
                <a:cs typeface="Arial" pitchFamily="34" charset="0"/>
              </a:rPr>
              <a:t>-fructose</a:t>
            </a:r>
            <a:r>
              <a:rPr lang="en-US" altLang="en-US" sz="1800" dirty="0">
                <a:cs typeface="Arial" pitchFamily="34" charset="0"/>
              </a:rPr>
              <a:t>).</a:t>
            </a:r>
          </a:p>
          <a:p>
            <a:pPr marL="342900" indent="-342900"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  <a:buClr>
                <a:schemeClr val="tx1"/>
              </a:buClr>
              <a:buFontTx/>
              <a:buChar char="•"/>
            </a:pPr>
            <a:r>
              <a:rPr lang="en-US" altLang="en-US" dirty="0">
                <a:cs typeface="Arial" pitchFamily="34" charset="0"/>
                <a:sym typeface="Symbol" pitchFamily="18" charset="2"/>
              </a:rPr>
              <a:t>Is </a:t>
            </a:r>
            <a:r>
              <a:rPr lang="en-US" altLang="en-US" b="1" dirty="0">
                <a:cs typeface="Arial" pitchFamily="34" charset="0"/>
                <a:sym typeface="Symbol" pitchFamily="18" charset="2"/>
              </a:rPr>
              <a:t>not a reducing sugar</a:t>
            </a:r>
            <a:r>
              <a:rPr lang="en-US" altLang="en-US" sz="2000" b="1" dirty="0">
                <a:cs typeface="Arial" pitchFamily="34" charset="0"/>
                <a:sym typeface="Symbol" pitchFamily="18" charset="2"/>
              </a:rPr>
              <a:t> </a:t>
            </a:r>
            <a:r>
              <a:rPr lang="en-US" altLang="en-US" sz="1800" dirty="0">
                <a:cs typeface="Arial" pitchFamily="34" charset="0"/>
                <a:sym typeface="Symbol" pitchFamily="18" charset="2"/>
              </a:rPr>
              <a:t>(carbon 1 cannot open to give a free aldehyde to oxidize).</a:t>
            </a:r>
            <a:endParaRPr lang="en-US" altLang="en-US" sz="2500" b="1" dirty="0">
              <a:solidFill>
                <a:srgbClr val="00FF99"/>
              </a:solidFill>
              <a:latin typeface="Times New Roman" pitchFamily="18" charset="0"/>
              <a:cs typeface="Arial" pitchFamily="34" charset="0"/>
              <a:sym typeface="Symbol" pitchFamily="18" charset="2"/>
            </a:endParaRPr>
          </a:p>
        </p:txBody>
      </p:sp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3378200" y="44450"/>
            <a:ext cx="2273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Disaccharides</a:t>
            </a:r>
          </a:p>
        </p:txBody>
      </p:sp>
      <p:grpSp>
        <p:nvGrpSpPr>
          <p:cNvPr id="41988" name="Group 11"/>
          <p:cNvGrpSpPr>
            <a:grpSpLocks/>
          </p:cNvGrpSpPr>
          <p:nvPr/>
        </p:nvGrpSpPr>
        <p:grpSpPr bwMode="auto">
          <a:xfrm>
            <a:off x="1074738" y="3284538"/>
            <a:ext cx="7097712" cy="3449637"/>
            <a:chOff x="677" y="2069"/>
            <a:chExt cx="4471" cy="2173"/>
          </a:xfrm>
        </p:grpSpPr>
        <p:pic>
          <p:nvPicPr>
            <p:cNvPr id="4199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931"/>
            <a:stretch>
              <a:fillRect/>
            </a:stretch>
          </p:blipFill>
          <p:spPr bwMode="auto">
            <a:xfrm>
              <a:off x="677" y="2069"/>
              <a:ext cx="4471" cy="2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93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42" t="6233" r="38918" b="84850"/>
            <a:stretch>
              <a:fillRect/>
            </a:stretch>
          </p:blipFill>
          <p:spPr bwMode="auto">
            <a:xfrm>
              <a:off x="3144" y="2601"/>
              <a:ext cx="264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994" name="Rectangle 10"/>
            <p:cNvSpPr>
              <a:spLocks noChangeArrowheads="1"/>
            </p:cNvSpPr>
            <p:nvPr/>
          </p:nvSpPr>
          <p:spPr bwMode="auto">
            <a:xfrm>
              <a:off x="3160" y="2216"/>
              <a:ext cx="240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6732588" y="3970338"/>
            <a:ext cx="1727200" cy="346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08850" y="4286250"/>
            <a:ext cx="711200" cy="346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991" name="TextBox 1"/>
          <p:cNvSpPr txBox="1">
            <a:spLocks noChangeArrowheads="1"/>
          </p:cNvSpPr>
          <p:nvPr/>
        </p:nvSpPr>
        <p:spPr bwMode="auto">
          <a:xfrm>
            <a:off x="6800850" y="3997325"/>
            <a:ext cx="13922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l-GR" altLang="en-US" sz="1200" b="1">
                <a:solidFill>
                  <a:srgbClr val="FF00FF"/>
                </a:solidFill>
                <a:latin typeface="Arial" pitchFamily="34" charset="0"/>
              </a:rPr>
              <a:t>β</a:t>
            </a:r>
            <a:r>
              <a:rPr lang="en-US" altLang="en-US" sz="1200" b="1">
                <a:solidFill>
                  <a:srgbClr val="FF00FF"/>
                </a:solidFill>
                <a:latin typeface="Arial" pitchFamily="34" charset="0"/>
              </a:rPr>
              <a:t>-1,2-glycosidic </a:t>
            </a:r>
          </a:p>
          <a:p>
            <a:pPr algn="ctr"/>
            <a:r>
              <a:rPr lang="en-US" altLang="en-US" sz="1200" b="1">
                <a:solidFill>
                  <a:srgbClr val="FF00FF"/>
                </a:solidFill>
                <a:latin typeface="Arial" pitchFamily="34" charset="0"/>
              </a:rPr>
              <a:t>bond</a:t>
            </a:r>
          </a:p>
        </p:txBody>
      </p:sp>
    </p:spTree>
    <p:extLst>
      <p:ext uri="{BB962C8B-B14F-4D97-AF65-F5344CB8AC3E}">
        <p14:creationId xmlns:p14="http://schemas.microsoft.com/office/powerpoint/2010/main" val="1963652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ChangeArrowheads="1"/>
          </p:cNvSpPr>
          <p:nvPr/>
        </p:nvSpPr>
        <p:spPr bwMode="auto">
          <a:xfrm>
            <a:off x="171412" y="894102"/>
            <a:ext cx="7280908" cy="1382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dirty="0">
              <a:cs typeface="Arial" pitchFamily="34" charset="0"/>
            </a:endParaRP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Polymers of many </a:t>
            </a:r>
            <a:r>
              <a:rPr lang="en-US" altLang="en-US" dirty="0" err="1">
                <a:cs typeface="Arial" pitchFamily="34" charset="0"/>
              </a:rPr>
              <a:t>monosaccharides</a:t>
            </a:r>
            <a:r>
              <a:rPr lang="en-US" altLang="en-US" dirty="0">
                <a:cs typeface="Arial" pitchFamily="34" charset="0"/>
              </a:rPr>
              <a:t> units.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dirty="0">
                <a:cs typeface="Arial" pitchFamily="34" charset="0"/>
              </a:rPr>
              <a:t>Some of the important Polysaccharides are:</a:t>
            </a: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dirty="0">
              <a:cs typeface="Arial" pitchFamily="34" charset="0"/>
            </a:endParaRP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dirty="0">
              <a:cs typeface="Arial" pitchFamily="34" charset="0"/>
            </a:endParaRPr>
          </a:p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  <a:cs typeface="Arial" pitchFamily="34" charset="0"/>
              </a:rPr>
              <a:t>	</a:t>
            </a:r>
            <a:endParaRPr lang="en-US" altLang="en-US" dirty="0">
              <a:cs typeface="Arial" pitchFamily="34" charset="0"/>
            </a:endParaRPr>
          </a:p>
        </p:txBody>
      </p:sp>
      <p:sp>
        <p:nvSpPr>
          <p:cNvPr id="47109" name="Text Box 7"/>
          <p:cNvSpPr txBox="1">
            <a:spLocks noChangeArrowheads="1"/>
          </p:cNvSpPr>
          <p:nvPr/>
        </p:nvSpPr>
        <p:spPr bwMode="auto">
          <a:xfrm>
            <a:off x="3181350" y="115888"/>
            <a:ext cx="26146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chemeClr val="accent2"/>
                </a:solidFill>
                <a:latin typeface="Arial" pitchFamily="34" charset="0"/>
              </a:rPr>
              <a:t>Polysaccharides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36719" r="19564" b="31640"/>
          <a:stretch/>
        </p:blipFill>
        <p:spPr bwMode="auto">
          <a:xfrm>
            <a:off x="158587" y="2276872"/>
            <a:ext cx="880590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66370" y="5661248"/>
            <a:ext cx="7560840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b="1" dirty="0" err="1">
                <a:solidFill>
                  <a:srgbClr val="FF0000"/>
                </a:solidFill>
              </a:rPr>
              <a:t>Homopolysaccharides</a:t>
            </a:r>
            <a:r>
              <a:rPr lang="en-IN" b="1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contain only a single type of monomer;</a:t>
            </a:r>
          </a:p>
          <a:p>
            <a:r>
              <a:rPr lang="en-IN" b="1" dirty="0" err="1">
                <a:solidFill>
                  <a:srgbClr val="0000FF"/>
                </a:solidFill>
              </a:rPr>
              <a:t>Heteropolysaccharides</a:t>
            </a:r>
            <a:r>
              <a:rPr lang="en-IN" b="1" dirty="0">
                <a:solidFill>
                  <a:srgbClr val="0000FF"/>
                </a:solidFill>
              </a:rPr>
              <a:t> </a:t>
            </a:r>
            <a:r>
              <a:rPr lang="en-IN" dirty="0">
                <a:solidFill>
                  <a:srgbClr val="0000FF"/>
                </a:solidFill>
              </a:rPr>
              <a:t>contain two or more different  kinds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1412" y="2996952"/>
            <a:ext cx="1592276" cy="14401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79512" y="4509120"/>
            <a:ext cx="2016224" cy="432048"/>
          </a:xfrm>
          <a:prstGeom prst="rect">
            <a:avLst/>
          </a:prstGeom>
          <a:noFill/>
          <a:ln w="38100">
            <a:solidFill>
              <a:srgbClr val="0000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00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812382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44959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Complex carbohydrates are water insoluble</a:t>
            </a:r>
          </a:p>
        </p:txBody>
      </p:sp>
    </p:spTree>
    <p:extLst>
      <p:ext uri="{BB962C8B-B14F-4D97-AF65-F5344CB8AC3E}">
        <p14:creationId xmlns:p14="http://schemas.microsoft.com/office/powerpoint/2010/main" val="357516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132138" y="115888"/>
            <a:ext cx="26146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chemeClr val="accent2"/>
                </a:solidFill>
                <a:latin typeface="Arial" pitchFamily="34" charset="0"/>
              </a:rPr>
              <a:t>Polysaccharides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332656"/>
            <a:ext cx="7704856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b="1" dirty="0">
                <a:solidFill>
                  <a:srgbClr val="0000FF"/>
                </a:solidFill>
              </a:rPr>
              <a:t>Starch: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Starch is a </a:t>
            </a:r>
            <a:r>
              <a:rPr lang="en-IN" sz="2000" b="1" dirty="0"/>
              <a:t>glucose polymer</a:t>
            </a:r>
            <a:r>
              <a:rPr lang="en-IN" sz="2000" dirty="0"/>
              <a:t> in which glucose units are bonded by </a:t>
            </a:r>
            <a:r>
              <a:rPr lang="en-IN" sz="2000" b="1" dirty="0"/>
              <a:t>α-linkages.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b="1" dirty="0"/>
              <a:t>Amylose </a:t>
            </a:r>
            <a:r>
              <a:rPr lang="en-IN" sz="2000" dirty="0"/>
              <a:t>consists of a </a:t>
            </a:r>
            <a:r>
              <a:rPr lang="en-IN" sz="2000" b="1" dirty="0">
                <a:solidFill>
                  <a:srgbClr val="FF0000"/>
                </a:solidFill>
              </a:rPr>
              <a:t>linear chain </a:t>
            </a:r>
            <a:r>
              <a:rPr lang="en-IN" sz="2000" dirty="0"/>
              <a:t>of several hundred glucose molecules and </a:t>
            </a:r>
            <a:r>
              <a:rPr lang="en-IN" sz="2000" b="1" dirty="0"/>
              <a:t>Amylopectin </a:t>
            </a:r>
            <a:r>
              <a:rPr lang="en-IN" sz="2000" dirty="0"/>
              <a:t>is a </a:t>
            </a:r>
            <a:r>
              <a:rPr lang="en-IN" sz="2000" b="1" dirty="0">
                <a:solidFill>
                  <a:srgbClr val="FF0000"/>
                </a:solidFill>
              </a:rPr>
              <a:t>branched molecule </a:t>
            </a:r>
            <a:r>
              <a:rPr lang="en-IN" sz="2000" dirty="0"/>
              <a:t>made of several thousand glucose units 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Starches are </a:t>
            </a:r>
            <a:r>
              <a:rPr lang="en-IN" sz="2000" b="1" dirty="0">
                <a:solidFill>
                  <a:srgbClr val="FF0000"/>
                </a:solidFill>
              </a:rPr>
              <a:t>insoluble in water</a:t>
            </a:r>
            <a:r>
              <a:rPr lang="en-IN" sz="2000" dirty="0"/>
              <a:t>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They can be </a:t>
            </a:r>
            <a:r>
              <a:rPr lang="en-IN" sz="2000" b="1" dirty="0"/>
              <a:t>digested by breaking the α-linkages (</a:t>
            </a:r>
            <a:r>
              <a:rPr lang="en-IN" sz="2000" b="1" dirty="0" err="1"/>
              <a:t>glycosidic</a:t>
            </a:r>
            <a:r>
              <a:rPr lang="en-IN" sz="2000" b="1" dirty="0"/>
              <a:t> bonds</a:t>
            </a:r>
            <a:r>
              <a:rPr lang="en-IN" sz="2000" dirty="0"/>
              <a:t>).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Both humans and other animals have </a:t>
            </a:r>
            <a:r>
              <a:rPr lang="en-IN" sz="2000" b="1" dirty="0">
                <a:solidFill>
                  <a:srgbClr val="FF0000"/>
                </a:solidFill>
              </a:rPr>
              <a:t>amylases</a:t>
            </a:r>
            <a:r>
              <a:rPr lang="en-IN" sz="2000" dirty="0"/>
              <a:t>, so they can digest starches.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Potato, rice, wheat, and maize are major sources of starch in the human diet.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835696" y="1772816"/>
            <a:ext cx="4572000" cy="966418"/>
            <a:chOff x="1835696" y="4797152"/>
            <a:chExt cx="4572000" cy="966418"/>
          </a:xfrm>
        </p:grpSpPr>
        <p:sp>
          <p:nvSpPr>
            <p:cNvPr id="5" name="Rectangle 4"/>
            <p:cNvSpPr/>
            <p:nvPr/>
          </p:nvSpPr>
          <p:spPr>
            <a:xfrm>
              <a:off x="1835696" y="4797152"/>
              <a:ext cx="4572000" cy="9664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600" dirty="0">
                  <a:solidFill>
                    <a:schemeClr val="accent2"/>
                  </a:solidFill>
                  <a:cs typeface="Arial" pitchFamily="34" charset="0"/>
                </a:rPr>
                <a:t> 		Amylose (15-20%)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600" b="1" dirty="0">
                  <a:solidFill>
                    <a:srgbClr val="0000FF"/>
                  </a:solidFill>
                  <a:cs typeface="Arial" pitchFamily="34" charset="0"/>
                </a:rPr>
                <a:t>       Starch</a:t>
              </a:r>
            </a:p>
            <a:p>
              <a:pPr>
                <a:spcBef>
                  <a:spcPct val="20000"/>
                </a:spcBef>
                <a:buClr>
                  <a:schemeClr val="tx1"/>
                </a:buClr>
              </a:pPr>
              <a:r>
                <a:rPr lang="en-US" altLang="en-US" sz="1600" dirty="0">
                  <a:solidFill>
                    <a:schemeClr val="accent2"/>
                  </a:solidFill>
                  <a:cs typeface="Arial" pitchFamily="34" charset="0"/>
                </a:rPr>
                <a:t>	               Amylopectin (80-85%)</a:t>
              </a:r>
              <a:endParaRPr lang="en-IN" sz="1600" dirty="0"/>
            </a:p>
          </p:txBody>
        </p:sp>
        <p:sp>
          <p:nvSpPr>
            <p:cNvPr id="6" name="AutoShape 8"/>
            <p:cNvSpPr>
              <a:spLocks/>
            </p:cNvSpPr>
            <p:nvPr/>
          </p:nvSpPr>
          <p:spPr bwMode="auto">
            <a:xfrm>
              <a:off x="3059832" y="4797152"/>
              <a:ext cx="432048" cy="936104"/>
            </a:xfrm>
            <a:prstGeom prst="leftBrace">
              <a:avLst>
                <a:gd name="adj1" fmla="val 7060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259059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3132138" y="115888"/>
            <a:ext cx="26146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chemeClr val="accent2"/>
                </a:solidFill>
                <a:latin typeface="Arial" pitchFamily="34" charset="0"/>
              </a:rPr>
              <a:t>Polysaccharides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35904" y="1124744"/>
            <a:ext cx="8294687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It is similar to amylopectin (more highly branched-every 10-15 units).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/>
              <a:t>It is an </a:t>
            </a:r>
            <a:r>
              <a:rPr lang="en-US" altLang="en-US" sz="2000" b="1" dirty="0"/>
              <a:t>energy storage molecule found in animals/humans.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It is stored mainly in the </a:t>
            </a:r>
            <a:r>
              <a:rPr lang="en-US" altLang="en-US" sz="2000" dirty="0">
                <a:solidFill>
                  <a:srgbClr val="3333FF"/>
                </a:solidFill>
                <a:ea typeface="ＭＳ Ｐゴシック" pitchFamily="34" charset="-128"/>
              </a:rPr>
              <a:t>liver </a:t>
            </a:r>
            <a:r>
              <a:rPr lang="en-US" altLang="en-US" sz="2000" dirty="0">
                <a:ea typeface="ＭＳ Ｐゴシック" pitchFamily="34" charset="-128"/>
              </a:rPr>
              <a:t>and in muscle cells.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When glucose is needed for energy</a:t>
            </a:r>
            <a:r>
              <a:rPr lang="en-US" altLang="en-US" sz="2000" dirty="0">
                <a:solidFill>
                  <a:srgbClr val="3333FF"/>
                </a:solidFill>
                <a:ea typeface="ＭＳ Ｐゴシック" pitchFamily="34" charset="-128"/>
              </a:rPr>
              <a:t>, glucose units are hydrolyzed from the ends</a:t>
            </a:r>
            <a:r>
              <a:rPr lang="en-US" altLang="en-US" sz="2000" dirty="0">
                <a:ea typeface="ＭＳ Ｐゴシック" pitchFamily="34" charset="-128"/>
              </a:rPr>
              <a:t> of the glycogen polymer.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ea typeface="ＭＳ Ｐゴシック" pitchFamily="34" charset="-128"/>
              </a:rPr>
              <a:t>Because glycogen is </a:t>
            </a:r>
            <a:r>
              <a:rPr lang="en-US" altLang="en-US" sz="2000" dirty="0">
                <a:solidFill>
                  <a:srgbClr val="3333FF"/>
                </a:solidFill>
                <a:ea typeface="ＭＳ Ｐゴシック" pitchFamily="34" charset="-128"/>
              </a:rPr>
              <a:t>highly branched</a:t>
            </a:r>
            <a:r>
              <a:rPr lang="en-US" altLang="en-US" sz="2000" dirty="0">
                <a:ea typeface="ＭＳ Ｐゴシック" pitchFamily="34" charset="-128"/>
              </a:rPr>
              <a:t>, there are many ends available for hydrolysis.</a:t>
            </a:r>
          </a:p>
          <a:p>
            <a:pPr marL="342900" indent="-342900" algn="just"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468313" y="663575"/>
            <a:ext cx="123053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Aft>
                <a:spcPct val="10000"/>
              </a:spcAft>
            </a:pPr>
            <a:r>
              <a:rPr lang="en-US" altLang="en-US" sz="2000" b="1" dirty="0">
                <a:solidFill>
                  <a:srgbClr val="0000FF"/>
                </a:solidFill>
                <a:cs typeface="Arial" pitchFamily="34" charset="0"/>
              </a:rPr>
              <a:t>Glycogen:</a:t>
            </a:r>
          </a:p>
        </p:txBody>
      </p:sp>
      <p:pic>
        <p:nvPicPr>
          <p:cNvPr id="50185" name="Picture 7" descr="smi26573_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31" y="3861048"/>
            <a:ext cx="5079881" cy="275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6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ChangeArrowheads="1"/>
          </p:cNvSpPr>
          <p:nvPr/>
        </p:nvSpPr>
        <p:spPr bwMode="auto">
          <a:xfrm>
            <a:off x="179388" y="582613"/>
            <a:ext cx="7634287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rgbClr val="0000FF"/>
                </a:solidFill>
                <a:cs typeface="Arial" pitchFamily="34" charset="0"/>
              </a:rPr>
              <a:t>Cellulose: </a:t>
            </a:r>
          </a:p>
          <a:p>
            <a:pPr marL="171450" indent="-1714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800" dirty="0"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spcAft>
                <a:spcPct val="100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Is a polysaccharide of glucose units in </a:t>
            </a:r>
            <a:r>
              <a:rPr lang="en-US" altLang="en-US" sz="2000" dirty="0" err="1">
                <a:cs typeface="Arial" pitchFamily="34" charset="0"/>
              </a:rPr>
              <a:t>unbranched</a:t>
            </a:r>
            <a:r>
              <a:rPr lang="en-US" altLang="en-US" sz="2000" dirty="0">
                <a:cs typeface="Arial" pitchFamily="34" charset="0"/>
              </a:rPr>
              <a:t> chains with </a:t>
            </a:r>
            <a:r>
              <a:rPr lang="en-US" altLang="en-US" sz="2000" dirty="0">
                <a:latin typeface="Symbol" pitchFamily="18" charset="2"/>
              </a:rPr>
              <a:t>b</a:t>
            </a:r>
            <a:r>
              <a:rPr lang="en-US" altLang="en-US" sz="2000" dirty="0">
                <a:cs typeface="Arial" pitchFamily="34" charset="0"/>
              </a:rPr>
              <a:t>-1,4-glycosidic bonds (2200 glucose units).</a:t>
            </a:r>
          </a:p>
          <a:p>
            <a:pPr marL="342900" indent="-342900">
              <a:spcBef>
                <a:spcPct val="20000"/>
              </a:spcBef>
              <a:spcAft>
                <a:spcPct val="100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Has rigid structure (H-bond) and </a:t>
            </a:r>
            <a:r>
              <a:rPr lang="en-US" altLang="en-US" sz="2000" b="1" dirty="0">
                <a:solidFill>
                  <a:srgbClr val="FF0000"/>
                </a:solidFill>
                <a:cs typeface="Arial" pitchFamily="34" charset="0"/>
              </a:rPr>
              <a:t>insoluble in water.</a:t>
            </a:r>
          </a:p>
          <a:p>
            <a:pPr marL="342900" indent="-342900">
              <a:spcBef>
                <a:spcPct val="20000"/>
              </a:spcBef>
              <a:spcAft>
                <a:spcPct val="100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dirty="0">
                <a:cs typeface="Arial" pitchFamily="34" charset="0"/>
              </a:rPr>
              <a:t>Is the major structural material of wood &amp; plants </a:t>
            </a:r>
            <a:r>
              <a:rPr lang="en-US" altLang="en-US" sz="1800" dirty="0">
                <a:cs typeface="Arial" pitchFamily="34" charset="0"/>
              </a:rPr>
              <a:t>(cotton: 100%).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000" b="1" dirty="0">
                <a:solidFill>
                  <a:srgbClr val="FF0000"/>
                </a:solidFill>
                <a:cs typeface="Arial" pitchFamily="34" charset="0"/>
              </a:rPr>
              <a:t>Cannot be digested by humans </a:t>
            </a:r>
            <a:r>
              <a:rPr lang="en-US" altLang="en-US" sz="2000" dirty="0">
                <a:cs typeface="Arial" pitchFamily="34" charset="0"/>
              </a:rPr>
              <a:t>because of the </a:t>
            </a:r>
            <a:r>
              <a:rPr lang="en-US" altLang="en-US" sz="2000" dirty="0">
                <a:latin typeface="Symbol" pitchFamily="18" charset="2"/>
              </a:rPr>
              <a:t>b</a:t>
            </a:r>
            <a:r>
              <a:rPr lang="en-US" altLang="en-US" sz="2000" dirty="0">
                <a:cs typeface="Arial" pitchFamily="34" charset="0"/>
              </a:rPr>
              <a:t>-1,4-glycosidic bonds </a:t>
            </a:r>
            <a:r>
              <a:rPr lang="en-US" altLang="en-US" sz="1800" dirty="0">
                <a:cs typeface="Arial" pitchFamily="34" charset="0"/>
              </a:rPr>
              <a:t>(needs an enzyme:</a:t>
            </a:r>
            <a:r>
              <a:rPr lang="en-US" altLang="en-US" sz="1800" b="1" dirty="0">
                <a:cs typeface="Arial" pitchFamily="34" charset="0"/>
              </a:rPr>
              <a:t> </a:t>
            </a:r>
            <a:r>
              <a:rPr lang="en-US" altLang="en-US" sz="1800" dirty="0">
                <a:latin typeface="Symbol" pitchFamily="18" charset="2"/>
              </a:rPr>
              <a:t>b</a:t>
            </a:r>
            <a:r>
              <a:rPr lang="en-US" altLang="en-US" sz="1800" dirty="0">
                <a:cs typeface="Arial" pitchFamily="34" charset="0"/>
              </a:rPr>
              <a:t>-glycosidase).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2000" dirty="0">
              <a:cs typeface="Arial" pitchFamily="34" charset="0"/>
            </a:endParaRPr>
          </a:p>
          <a:p>
            <a:pPr marL="285750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dirty="0">
              <a:cs typeface="Arial" pitchFamily="34" charset="0"/>
            </a:endParaRPr>
          </a:p>
          <a:p>
            <a:pPr marL="571500" indent="-5715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4000" dirty="0">
              <a:latin typeface="Times New Roman" pitchFamily="18" charset="0"/>
            </a:endParaRPr>
          </a:p>
          <a:p>
            <a:pPr marL="2114550" lvl="4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1800" dirty="0">
              <a:latin typeface="Times New Roman" pitchFamily="18" charset="0"/>
              <a:cs typeface="Arial" pitchFamily="34" charset="0"/>
            </a:endParaRPr>
          </a:p>
          <a:p>
            <a:pPr marL="2114550" lvl="4" indent="-28575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endParaRPr lang="en-US" altLang="en-US" sz="1800" dirty="0">
              <a:latin typeface="Times New Roman" pitchFamily="18" charset="0"/>
              <a:cs typeface="Arial" pitchFamily="34" charset="0"/>
            </a:endParaRPr>
          </a:p>
          <a:p>
            <a:pPr marL="2171700" lvl="4" indent="-342900">
              <a:spcBef>
                <a:spcPct val="200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altLang="en-US" sz="2200" b="1" dirty="0">
                <a:latin typeface="Times New Roman" pitchFamily="18" charset="0"/>
                <a:cs typeface="Arial" pitchFamily="34" charset="0"/>
              </a:rPr>
              <a:t>        </a:t>
            </a:r>
          </a:p>
        </p:txBody>
      </p:sp>
      <p:sp>
        <p:nvSpPr>
          <p:cNvPr id="53251" name="Rectangle 6"/>
          <p:cNvSpPr>
            <a:spLocks noChangeArrowheads="1"/>
          </p:cNvSpPr>
          <p:nvPr/>
        </p:nvSpPr>
        <p:spPr bwMode="auto">
          <a:xfrm>
            <a:off x="5322888" y="4310063"/>
            <a:ext cx="6858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076700"/>
            <a:ext cx="670560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3" name="Rectangle 7"/>
          <p:cNvSpPr>
            <a:spLocks noChangeArrowheads="1"/>
          </p:cNvSpPr>
          <p:nvPr/>
        </p:nvSpPr>
        <p:spPr bwMode="auto">
          <a:xfrm>
            <a:off x="1258888" y="3932238"/>
            <a:ext cx="457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3254" name="Rectangle 8"/>
          <p:cNvSpPr>
            <a:spLocks noChangeArrowheads="1"/>
          </p:cNvSpPr>
          <p:nvPr/>
        </p:nvSpPr>
        <p:spPr bwMode="auto">
          <a:xfrm>
            <a:off x="4716463" y="3967163"/>
            <a:ext cx="990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3255" name="Text Box 9"/>
          <p:cNvSpPr txBox="1">
            <a:spLocks noChangeArrowheads="1"/>
          </p:cNvSpPr>
          <p:nvPr/>
        </p:nvSpPr>
        <p:spPr bwMode="auto">
          <a:xfrm>
            <a:off x="3132138" y="115888"/>
            <a:ext cx="26146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>
                <a:solidFill>
                  <a:schemeClr val="accent2"/>
                </a:solidFill>
                <a:latin typeface="Arial" pitchFamily="34" charset="0"/>
              </a:rPr>
              <a:t>Polysaccharides</a:t>
            </a:r>
          </a:p>
        </p:txBody>
      </p:sp>
      <p:pic>
        <p:nvPicPr>
          <p:cNvPr id="5325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997200"/>
            <a:ext cx="1558925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5" r="37607" b="63660"/>
          <a:stretch>
            <a:fillRect/>
          </a:stretch>
        </p:blipFill>
        <p:spPr bwMode="auto">
          <a:xfrm>
            <a:off x="611188" y="3627438"/>
            <a:ext cx="398145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379538" y="3500438"/>
            <a:ext cx="2159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3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30141" r="15545" b="31839"/>
          <a:stretch/>
        </p:blipFill>
        <p:spPr bwMode="auto">
          <a:xfrm>
            <a:off x="133350" y="1151756"/>
            <a:ext cx="88773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11560" y="346720"/>
            <a:ext cx="75184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b="1" dirty="0">
                <a:solidFill>
                  <a:srgbClr val="0000FF"/>
                </a:solidFill>
                <a:latin typeface="Arial" pitchFamily="34" charset="0"/>
              </a:rPr>
              <a:t>Difference in the structure of Starch and Cellulose</a:t>
            </a:r>
          </a:p>
        </p:txBody>
      </p:sp>
      <p:sp>
        <p:nvSpPr>
          <p:cNvPr id="2" name="Rectangle 1"/>
          <p:cNvSpPr/>
          <p:nvPr/>
        </p:nvSpPr>
        <p:spPr>
          <a:xfrm>
            <a:off x="302310" y="4293096"/>
            <a:ext cx="8518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Starch and cellulose are both polymers of glucose. They differ only in</a:t>
            </a:r>
          </a:p>
          <a:p>
            <a:pPr algn="just"/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whether the connecting oxygen atom points down as in starch or up as in cellulose.</a:t>
            </a:r>
          </a:p>
        </p:txBody>
      </p:sp>
      <p:sp>
        <p:nvSpPr>
          <p:cNvPr id="4" name="Rectangle 3"/>
          <p:cNvSpPr/>
          <p:nvPr/>
        </p:nvSpPr>
        <p:spPr>
          <a:xfrm>
            <a:off x="302310" y="5949280"/>
            <a:ext cx="8518162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rgbClr val="FF0000"/>
                </a:solidFill>
              </a:rPr>
              <a:t>Cellulose and starch illustrate the principle that structure affects function in biological systems.</a:t>
            </a:r>
          </a:p>
        </p:txBody>
      </p:sp>
    </p:spTree>
    <p:extLst>
      <p:ext uri="{BB962C8B-B14F-4D97-AF65-F5344CB8AC3E}">
        <p14:creationId xmlns:p14="http://schemas.microsoft.com/office/powerpoint/2010/main" val="77713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Some functions of carbohydrates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787992"/>
            <a:ext cx="182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 of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436" t="9932" r="22092" b="8549"/>
          <a:stretch/>
        </p:blipFill>
        <p:spPr>
          <a:xfrm>
            <a:off x="184344" y="1192158"/>
            <a:ext cx="1611327" cy="2160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1510" y="787992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Storage form of energy: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l="28125" t="11291" r="8594"/>
          <a:stretch/>
        </p:blipFill>
        <p:spPr>
          <a:xfrm>
            <a:off x="1795671" y="1215902"/>
            <a:ext cx="1676400" cy="1565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0" b="17600"/>
          <a:stretch/>
        </p:blipFill>
        <p:spPr>
          <a:xfrm>
            <a:off x="5534590" y="1237214"/>
            <a:ext cx="2587037" cy="167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772" y="3264844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D-glucose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61181" y="2697597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43642" y="2909924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11" y="3733800"/>
            <a:ext cx="233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Structural component: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161292"/>
            <a:ext cx="2696296" cy="20180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20229" y="3492840"/>
            <a:ext cx="182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Cell recognitions: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6538" y="4103132"/>
            <a:ext cx="2100418" cy="20900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38009" y="61793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cellulose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759" y="3853112"/>
            <a:ext cx="3323191" cy="25108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78927" y="6363967"/>
            <a:ext cx="290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Glycolipids and glycoproteins</a:t>
            </a:r>
          </a:p>
        </p:txBody>
      </p:sp>
    </p:spTree>
    <p:extLst>
      <p:ext uri="{BB962C8B-B14F-4D97-AF65-F5344CB8AC3E}">
        <p14:creationId xmlns:p14="http://schemas.microsoft.com/office/powerpoint/2010/main" val="42355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9552" y="908720"/>
            <a:ext cx="78350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00FF"/>
                </a:solidFill>
              </a:rPr>
              <a:t>First, carbohydrates serve as </a:t>
            </a:r>
            <a:r>
              <a:rPr lang="en-IN" sz="2000" b="1" i="1" dirty="0">
                <a:solidFill>
                  <a:srgbClr val="0000FF"/>
                </a:solidFill>
              </a:rPr>
              <a:t>energy stores, fuels, and metabolic intermediates</a:t>
            </a:r>
            <a:r>
              <a:rPr lang="en-IN" sz="2000" i="1" dirty="0">
                <a:solidFill>
                  <a:srgbClr val="0000FF"/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00FF"/>
                </a:solidFill>
              </a:rPr>
              <a:t>Second, ribose and deoxyribose sugars form part of the </a:t>
            </a:r>
            <a:r>
              <a:rPr lang="en-IN" sz="2000" b="1" i="1" dirty="0">
                <a:solidFill>
                  <a:srgbClr val="0000FF"/>
                </a:solidFill>
              </a:rPr>
              <a:t>structural framework of RNA and DNA</a:t>
            </a:r>
            <a:r>
              <a:rPr lang="en-IN" sz="2000" i="1" dirty="0">
                <a:solidFill>
                  <a:srgbClr val="0000FF"/>
                </a:solidFill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00FF"/>
                </a:solidFill>
              </a:rPr>
              <a:t>Third, polysaccharides are </a:t>
            </a:r>
            <a:r>
              <a:rPr lang="en-IN" sz="2000" b="1" i="1" dirty="0">
                <a:solidFill>
                  <a:srgbClr val="0000FF"/>
                </a:solidFill>
              </a:rPr>
              <a:t>structural elements in the cell walls of bacteria and plants</a:t>
            </a:r>
            <a:r>
              <a:rPr lang="en-IN" sz="2000" i="1" dirty="0">
                <a:solidFill>
                  <a:srgbClr val="0000FF"/>
                </a:solidFill>
              </a:rPr>
              <a:t>. </a:t>
            </a:r>
            <a:r>
              <a:rPr lang="en-IN" sz="2000" dirty="0">
                <a:solidFill>
                  <a:srgbClr val="0000FF"/>
                </a:solidFill>
              </a:rPr>
              <a:t>In fact, cellulose, the main constituent of plant cell walls, is one of the most abundant organic compounds in the biosphere.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IN" sz="2000" dirty="0">
                <a:solidFill>
                  <a:srgbClr val="0000FF"/>
                </a:solidFill>
              </a:rPr>
              <a:t>Fourth, </a:t>
            </a:r>
            <a:r>
              <a:rPr lang="en-IN" sz="2000" b="1" dirty="0">
                <a:solidFill>
                  <a:srgbClr val="0000FF"/>
                </a:solidFill>
              </a:rPr>
              <a:t>carbohydrates are </a:t>
            </a:r>
            <a:r>
              <a:rPr lang="en-IN" sz="2000" b="1" i="1" dirty="0">
                <a:solidFill>
                  <a:srgbClr val="0000FF"/>
                </a:solidFill>
              </a:rPr>
              <a:t>linked to many proteins and lipids</a:t>
            </a:r>
            <a:r>
              <a:rPr lang="en-IN" sz="2000" b="1" dirty="0">
                <a:solidFill>
                  <a:srgbClr val="0000FF"/>
                </a:solidFill>
              </a:rPr>
              <a:t>, where they play key roles in mediating interactions</a:t>
            </a:r>
            <a:r>
              <a:rPr lang="en-IN" sz="2000" dirty="0">
                <a:solidFill>
                  <a:srgbClr val="0000FF"/>
                </a:solidFill>
              </a:rPr>
              <a:t> among cells and interactions between cells and other elements in the cellular environment.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43608" y="404664"/>
            <a:ext cx="4014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Why are they important ?</a:t>
            </a:r>
            <a:endParaRPr lang="en-I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16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84784"/>
            <a:ext cx="6803024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3000" y="900009"/>
            <a:ext cx="314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Summary Points</a:t>
            </a:r>
          </a:p>
        </p:txBody>
      </p:sp>
    </p:spTree>
    <p:extLst>
      <p:ext uri="{BB962C8B-B14F-4D97-AF65-F5344CB8AC3E}">
        <p14:creationId xmlns:p14="http://schemas.microsoft.com/office/powerpoint/2010/main" val="3123883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" y="144959"/>
            <a:ext cx="913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Introduction to Macromolecules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556792"/>
            <a:ext cx="74104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0563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664" y="2743200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Lipids</a:t>
            </a:r>
          </a:p>
        </p:txBody>
      </p:sp>
    </p:spTree>
    <p:extLst>
      <p:ext uri="{BB962C8B-B14F-4D97-AF65-F5344CB8AC3E}">
        <p14:creationId xmlns:p14="http://schemas.microsoft.com/office/powerpoint/2010/main" val="2757179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1556792"/>
            <a:ext cx="676875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Lipids are </a:t>
            </a:r>
            <a:r>
              <a:rPr lang="en-IN" sz="2000" dirty="0"/>
              <a:t>fatty, oily, or waxy organic compounds.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sz="2000" dirty="0"/>
              <a:t>Lipids are </a:t>
            </a:r>
            <a:r>
              <a:rPr lang="en-IN" sz="2000" b="1" dirty="0"/>
              <a:t>water insoluble biomolecules </a:t>
            </a:r>
            <a:r>
              <a:rPr lang="en-IN" sz="2000" dirty="0"/>
              <a:t>that are highly </a:t>
            </a:r>
            <a:r>
              <a:rPr lang="en-IN" sz="2000" b="1" dirty="0"/>
              <a:t>soluble in organic solvents </a:t>
            </a:r>
            <a:r>
              <a:rPr lang="en-IN" sz="2000" dirty="0"/>
              <a:t>such as chloroform.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/>
              <a:t>Composed of fatty acids and </a:t>
            </a:r>
            <a:r>
              <a:rPr lang="en-US" sz="2000" dirty="0" err="1"/>
              <a:t>glycerols</a:t>
            </a:r>
            <a:r>
              <a:rPr lang="en-US" sz="2000" dirty="0"/>
              <a:t>.</a:t>
            </a:r>
            <a:endParaRPr lang="en-IN" sz="2000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US" sz="2000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/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endParaRPr lang="en-IN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107798" y="451662"/>
            <a:ext cx="314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What are Lipids ?</a:t>
            </a:r>
          </a:p>
        </p:txBody>
      </p:sp>
    </p:spTree>
    <p:extLst>
      <p:ext uri="{BB962C8B-B14F-4D97-AF65-F5344CB8AC3E}">
        <p14:creationId xmlns:p14="http://schemas.microsoft.com/office/powerpoint/2010/main" val="2770227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253" y="1916832"/>
            <a:ext cx="4176464" cy="280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400" dirty="0"/>
              <a:t>Many lipids incorporate </a:t>
            </a:r>
            <a:r>
              <a:rPr lang="en-IN" sz="2400" b="1" dirty="0">
                <a:solidFill>
                  <a:srgbClr val="FF0000"/>
                </a:solidFill>
              </a:rPr>
              <a:t>fatty acids</a:t>
            </a:r>
            <a:r>
              <a:rPr lang="en-IN" sz="2400" dirty="0"/>
              <a:t>, small organic compounds that consist of a </a:t>
            </a:r>
            <a:r>
              <a:rPr lang="en-IN" sz="2400" b="1" dirty="0"/>
              <a:t>long carbon chain with an acidic carboxyl group </a:t>
            </a:r>
            <a:r>
              <a:rPr lang="en-IN" sz="2400" dirty="0"/>
              <a:t>at one end.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722" b="6306"/>
          <a:stretch/>
        </p:blipFill>
        <p:spPr bwMode="auto">
          <a:xfrm>
            <a:off x="5364088" y="1050316"/>
            <a:ext cx="3079068" cy="514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08520" y="144959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Lipids</a:t>
            </a:r>
          </a:p>
        </p:txBody>
      </p:sp>
    </p:spTree>
    <p:extLst>
      <p:ext uri="{BB962C8B-B14F-4D97-AF65-F5344CB8AC3E}">
        <p14:creationId xmlns:p14="http://schemas.microsoft.com/office/powerpoint/2010/main" val="96265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" y="144959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Lipids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59571" y="1083128"/>
            <a:ext cx="3298029" cy="5366658"/>
            <a:chOff x="1774033" y="1338943"/>
            <a:chExt cx="3298029" cy="5366658"/>
          </a:xfrm>
        </p:grpSpPr>
        <p:sp>
          <p:nvSpPr>
            <p:cNvPr id="4" name="Rounded Rectangle 3"/>
            <p:cNvSpPr/>
            <p:nvPr/>
          </p:nvSpPr>
          <p:spPr>
            <a:xfrm>
              <a:off x="1774033" y="1338943"/>
              <a:ext cx="3298029" cy="762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177142" y="2100943"/>
              <a:ext cx="533400" cy="4604657"/>
              <a:chOff x="2177142" y="2100943"/>
              <a:chExt cx="533400" cy="4604657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776425" y="1458333"/>
              <a:ext cx="1305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Alcohol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200400" y="2100943"/>
              <a:ext cx="533400" cy="4604657"/>
              <a:chOff x="2177142" y="2100943"/>
              <a:chExt cx="533400" cy="460465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158344" y="2100944"/>
              <a:ext cx="533400" cy="4604657"/>
              <a:chOff x="2177142" y="2100943"/>
              <a:chExt cx="533400" cy="4604657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944563" y="2051957"/>
            <a:ext cx="495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Fats </a:t>
            </a:r>
            <a:r>
              <a:rPr lang="en-US" sz="2400" dirty="0"/>
              <a:t>are lipids with one, two, or three fatty acids that dangle like tails from a small alcohol called </a:t>
            </a:r>
            <a:r>
              <a:rPr lang="en-US" sz="2400" b="1" dirty="0"/>
              <a:t>glycerol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1848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462963" cy="472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25" y="144959"/>
            <a:ext cx="9134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Lipids are fatty, oily or waxy</a:t>
            </a:r>
          </a:p>
          <a:p>
            <a:pPr algn="ctr"/>
            <a:r>
              <a:rPr lang="en-US" sz="2800" b="1" i="1" dirty="0"/>
              <a:t>It depends on the fatty acid it contains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7664" y="6444044"/>
            <a:ext cx="1093313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Saturated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01677" y="6444044"/>
            <a:ext cx="1346587" cy="36933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Unsaturated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524000" y="6324600"/>
            <a:ext cx="11695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24200" y="6346371"/>
            <a:ext cx="51816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566738"/>
            <a:ext cx="681037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6510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hopes.stanford.edu/wp-content/uploads/2010/06/saturated-vs-unsaturated-fat-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3" t="27083" r="29011" b="23562"/>
          <a:stretch/>
        </p:blipFill>
        <p:spPr bwMode="auto">
          <a:xfrm>
            <a:off x="827585" y="145195"/>
            <a:ext cx="7056784" cy="426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8065" r="56113"/>
          <a:stretch/>
        </p:blipFill>
        <p:spPr>
          <a:xfrm>
            <a:off x="1541373" y="4409119"/>
            <a:ext cx="1491369" cy="2381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1188"/>
          <a:stretch/>
        </p:blipFill>
        <p:spPr>
          <a:xfrm>
            <a:off x="5481020" y="4591514"/>
            <a:ext cx="204330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pediaa.com/wp-content/uploads/2016/05/Difference-Between-Saturated-and-Unsaturated-Fats-infographic.jpg"/>
          <p:cNvSpPr>
            <a:spLocks noChangeAspect="1" noChangeArrowheads="1"/>
          </p:cNvSpPr>
          <p:nvPr/>
        </p:nvSpPr>
        <p:spPr bwMode="auto">
          <a:xfrm>
            <a:off x="155575" y="-1728788"/>
            <a:ext cx="194310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 t="17045" r="43051" b="34267"/>
          <a:stretch/>
        </p:blipFill>
        <p:spPr bwMode="auto">
          <a:xfrm>
            <a:off x="1979712" y="80635"/>
            <a:ext cx="3600400" cy="643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3894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88448"/>
            <a:ext cx="34133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41831"/>
            <a:ext cx="1163725" cy="539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FF"/>
                </a:solidFill>
              </a:rPr>
              <a:t>Partially hydrogenated vegetable oils</a:t>
            </a:r>
          </a:p>
        </p:txBody>
      </p:sp>
      <p:sp>
        <p:nvSpPr>
          <p:cNvPr id="2" name="Rectangle 1"/>
          <p:cNvSpPr/>
          <p:nvPr/>
        </p:nvSpPr>
        <p:spPr>
          <a:xfrm>
            <a:off x="5708148" y="3140968"/>
            <a:ext cx="3256340" cy="34163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</a:rPr>
              <a:t>Although trans fats are edible, consuming trans fats has been shown to </a:t>
            </a:r>
          </a:p>
          <a:p>
            <a:r>
              <a:rPr lang="en-IN" dirty="0">
                <a:solidFill>
                  <a:srgbClr val="0000FF"/>
                </a:solidFill>
              </a:rPr>
              <a:t>-increase the risk of coronary artery disease </a:t>
            </a:r>
          </a:p>
          <a:p>
            <a:r>
              <a:rPr lang="en-IN" dirty="0">
                <a:solidFill>
                  <a:srgbClr val="0000FF"/>
                </a:solidFill>
              </a:rPr>
              <a:t>-by raising levels of low-density lipoprotein (LDL  or "bad cholesterol"), and</a:t>
            </a:r>
          </a:p>
          <a:p>
            <a:r>
              <a:rPr lang="en-IN" dirty="0">
                <a:solidFill>
                  <a:srgbClr val="0000FF"/>
                </a:solidFill>
              </a:rPr>
              <a:t>-lowering levels of high-density lipoprotein (HDL or "good cholesterol")</a:t>
            </a:r>
          </a:p>
          <a:p>
            <a:endParaRPr lang="en-IN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08148" y="1057625"/>
            <a:ext cx="3256340" cy="9312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rgbClr val="0000FF"/>
                </a:solidFill>
              </a:rPr>
              <a:t>With hydrogenation, liquid vegetable oil turns into a semi-solid or solid fat. </a:t>
            </a:r>
          </a:p>
        </p:txBody>
      </p:sp>
    </p:spTree>
    <p:extLst>
      <p:ext uri="{BB962C8B-B14F-4D97-AF65-F5344CB8AC3E}">
        <p14:creationId xmlns:p14="http://schemas.microsoft.com/office/powerpoint/2010/main" val="42518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78440" y="548680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Functions of Lipids</a:t>
            </a:r>
            <a:endParaRPr lang="en-IN" sz="36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1" t="26508" r="19423" b="26508"/>
          <a:stretch/>
        </p:blipFill>
        <p:spPr bwMode="auto">
          <a:xfrm>
            <a:off x="2555776" y="1901635"/>
            <a:ext cx="3672408" cy="343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13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0" y="782166"/>
            <a:ext cx="8153400" cy="45910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530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961" y="570460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Category of Lipids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6" t="27802" r="22452" b="26508"/>
          <a:stretch/>
        </p:blipFill>
        <p:spPr bwMode="auto">
          <a:xfrm>
            <a:off x="760668" y="1916832"/>
            <a:ext cx="7583215" cy="334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2807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" y="144959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Triglycerides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76200" y="1083127"/>
            <a:ext cx="3124200" cy="5366658"/>
            <a:chOff x="1947862" y="1338943"/>
            <a:chExt cx="3124200" cy="5366658"/>
          </a:xfrm>
        </p:grpSpPr>
        <p:sp>
          <p:nvSpPr>
            <p:cNvPr id="4" name="Rounded Rectangle 3"/>
            <p:cNvSpPr/>
            <p:nvPr/>
          </p:nvSpPr>
          <p:spPr>
            <a:xfrm>
              <a:off x="1947862" y="1338943"/>
              <a:ext cx="3124200" cy="7620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177142" y="2100943"/>
              <a:ext cx="533400" cy="4604657"/>
              <a:chOff x="2177142" y="2100943"/>
              <a:chExt cx="533400" cy="4604657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ounded Rectangle 6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853307" y="1509395"/>
              <a:ext cx="1305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Alcohol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3200400" y="2100943"/>
              <a:ext cx="533400" cy="4604657"/>
              <a:chOff x="2177142" y="2100943"/>
              <a:chExt cx="533400" cy="4604657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16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4158344" y="2100944"/>
              <a:ext cx="533400" cy="4604657"/>
              <a:chOff x="2177142" y="2100943"/>
              <a:chExt cx="533400" cy="4604657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2438400" y="2100943"/>
                <a:ext cx="0" cy="41365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/>
              <p:cNvSpPr/>
              <p:nvPr/>
            </p:nvSpPr>
            <p:spPr>
              <a:xfrm>
                <a:off x="2177142" y="2514600"/>
                <a:ext cx="533400" cy="41910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16200000">
                <a:off x="1633236" y="4511396"/>
                <a:ext cx="162121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Fatty acid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3505884" y="1083127"/>
            <a:ext cx="533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Most </a:t>
            </a:r>
            <a:r>
              <a:rPr lang="en-US" sz="2000" b="1" dirty="0"/>
              <a:t>neutral</a:t>
            </a:r>
            <a:r>
              <a:rPr lang="en-US" sz="2000" dirty="0"/>
              <a:t> fats, including butter and vegetable oils, have </a:t>
            </a:r>
            <a:r>
              <a:rPr lang="en-US" sz="2000" b="1" dirty="0"/>
              <a:t>three fatty acid tails</a:t>
            </a:r>
            <a:r>
              <a:rPr lang="en-US" sz="2000" dirty="0"/>
              <a:t>, so they are called </a:t>
            </a:r>
            <a:r>
              <a:rPr lang="en-US" sz="2000" b="1" dirty="0"/>
              <a:t>triglycerides</a:t>
            </a:r>
            <a:r>
              <a:rPr lang="en-US" sz="2000" dirty="0"/>
              <a:t>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Triglycerides are the </a:t>
            </a:r>
            <a:r>
              <a:rPr lang="en-US" sz="2000" b="1" dirty="0"/>
              <a:t>most abundant and richest energy source</a:t>
            </a:r>
            <a:r>
              <a:rPr lang="en-US" sz="2000" dirty="0"/>
              <a:t> in vertebrate bodies.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000" dirty="0"/>
              <a:t>They are concentrated in </a:t>
            </a:r>
            <a:r>
              <a:rPr lang="en-US" sz="2000" b="1" dirty="0"/>
              <a:t>adipose tissue </a:t>
            </a:r>
            <a:r>
              <a:rPr lang="en-US" sz="2000" dirty="0"/>
              <a:t>that insulates and cushions body parts.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8268"/>
          <a:stretch/>
        </p:blipFill>
        <p:spPr>
          <a:xfrm>
            <a:off x="3200400" y="3641327"/>
            <a:ext cx="3353153" cy="277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b="10850"/>
          <a:stretch/>
        </p:blipFill>
        <p:spPr>
          <a:xfrm>
            <a:off x="6616518" y="4038600"/>
            <a:ext cx="252748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4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39980"/>
            <a:ext cx="406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Phospholipids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76456" y="9087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7504" y="1093386"/>
            <a:ext cx="46085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A </a:t>
            </a:r>
            <a:r>
              <a:rPr lang="en-IN" b="1" dirty="0"/>
              <a:t>phospholipid </a:t>
            </a:r>
            <a:r>
              <a:rPr lang="en-IN" dirty="0"/>
              <a:t>has </a:t>
            </a:r>
            <a:r>
              <a:rPr lang="en-IN" b="1" dirty="0"/>
              <a:t>two fatty acid tails </a:t>
            </a:r>
            <a:r>
              <a:rPr lang="en-IN" dirty="0"/>
              <a:t>attached to a </a:t>
            </a:r>
            <a:r>
              <a:rPr lang="en-IN" b="1" dirty="0"/>
              <a:t>phosphate-containing head .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 The tails are hydrophobic, but the phosphate makes the head hydrophilic. Hence, they are </a:t>
            </a:r>
            <a:r>
              <a:rPr lang="en-US" b="1" dirty="0">
                <a:solidFill>
                  <a:srgbClr val="FF0000"/>
                </a:solidFill>
              </a:rPr>
              <a:t>amphipathic</a:t>
            </a:r>
            <a:r>
              <a:rPr lang="en-US" dirty="0"/>
              <a:t>.</a:t>
            </a: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Phospholipids are the most abundant lipids in </a:t>
            </a:r>
            <a:r>
              <a:rPr lang="en-IN" b="1" dirty="0"/>
              <a:t>cell membranes, which have two layers of lipids </a:t>
            </a:r>
            <a:r>
              <a:rPr lang="en-IN" dirty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 heads of one layer are dissolved in the cell’s watery interior, and the heads of the other layer are  dissolved in the cell’s fluid surroundings.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All of the hydrophobic tails are sandwiched between the heads.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20459" r="60891" b="12584"/>
          <a:stretch/>
        </p:blipFill>
        <p:spPr bwMode="auto">
          <a:xfrm>
            <a:off x="5220072" y="1278052"/>
            <a:ext cx="371744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40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1026552"/>
            <a:ext cx="9120188" cy="3469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52400"/>
            <a:ext cx="913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Cell Membranes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43" y="4114800"/>
            <a:ext cx="189547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43" y="4248150"/>
            <a:ext cx="21336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28173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676" y="2494051"/>
            <a:ext cx="47203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b="1" dirty="0"/>
              <a:t>Cholesterol</a:t>
            </a:r>
            <a:r>
              <a:rPr lang="en-IN" dirty="0"/>
              <a:t>, the most common steroid in animal tissue, is also a starting material that cells remodel into many molecules, such as bile salts (which help digest fats) and vitamin D (required to keep teeth and bones strong).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b="1" dirty="0"/>
              <a:t>Steroid hormones </a:t>
            </a:r>
            <a:r>
              <a:rPr lang="en-IN" dirty="0"/>
              <a:t>are also derived from cholesterol.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 err="1"/>
              <a:t>Estrogens</a:t>
            </a:r>
            <a:r>
              <a:rPr lang="en-IN" dirty="0"/>
              <a:t> and testosterone, hormones that govern reproduction and secondary sexual traits, are steroid hormones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23728" y="239980"/>
            <a:ext cx="4067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Steroids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0" t="18951" r="11640" b="55989"/>
          <a:stretch/>
        </p:blipFill>
        <p:spPr bwMode="auto">
          <a:xfrm>
            <a:off x="5076056" y="3068960"/>
            <a:ext cx="3771901" cy="183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58" y="1179538"/>
            <a:ext cx="92923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b="1" dirty="0"/>
              <a:t>Steroids </a:t>
            </a:r>
            <a:r>
              <a:rPr lang="en-IN" dirty="0"/>
              <a:t>are lipids with a rigid backbone of </a:t>
            </a:r>
            <a:r>
              <a:rPr lang="en-IN" b="1" dirty="0"/>
              <a:t>four carbon rings and no fatty acid tails.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 All eukaryotic </a:t>
            </a:r>
            <a:r>
              <a:rPr lang="en-IN" b="1" dirty="0"/>
              <a:t>cell membranes </a:t>
            </a:r>
            <a:r>
              <a:rPr lang="en-IN" dirty="0"/>
              <a:t>contain them. </a:t>
            </a:r>
          </a:p>
        </p:txBody>
      </p:sp>
    </p:spTree>
    <p:extLst>
      <p:ext uri="{BB962C8B-B14F-4D97-AF65-F5344CB8AC3E}">
        <p14:creationId xmlns:p14="http://schemas.microsoft.com/office/powerpoint/2010/main" val="7517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uticle on lotus le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6761"/>
            <a:ext cx="355148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63" y="2177518"/>
            <a:ext cx="3766212" cy="25062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Waxes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1" y="4771072"/>
            <a:ext cx="3551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00FF"/>
                </a:solidFill>
              </a:rPr>
              <a:t>Plant cuticle, a layer of secreted waxes, that covers the exposed surfaces of plants helps restrict water loss and keep out parasites and other pests.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113" y="942515"/>
            <a:ext cx="8413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00FF"/>
                </a:solidFill>
              </a:rPr>
              <a:t>Waxes are complex, varying mixtures of lipids </a:t>
            </a:r>
            <a:r>
              <a:rPr lang="en-US" b="1" dirty="0">
                <a:solidFill>
                  <a:srgbClr val="0000FF"/>
                </a:solidFill>
              </a:rPr>
              <a:t>with long fatty acid tails bonded to long-chain alcohols or carbon rings.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pPr algn="just"/>
            <a:r>
              <a:rPr lang="en-US" dirty="0">
                <a:solidFill>
                  <a:srgbClr val="0000FF"/>
                </a:solidFill>
              </a:rPr>
              <a:t>The molecules pack tightly, so the resulting substance is </a:t>
            </a:r>
            <a:r>
              <a:rPr lang="en-US" b="1" dirty="0">
                <a:solidFill>
                  <a:srgbClr val="0000FF"/>
                </a:solidFill>
              </a:rPr>
              <a:t>firm and water-repellent</a:t>
            </a:r>
            <a:r>
              <a:rPr lang="en-US" dirty="0">
                <a:solidFill>
                  <a:srgbClr val="0000FF"/>
                </a:solidFill>
              </a:rPr>
              <a:t>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47806" y="4831221"/>
            <a:ext cx="3875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rgbClr val="0000FF"/>
                </a:solidFill>
              </a:rPr>
              <a:t>Bees store honey and raise new generations of bees inside honeycomb, which they make from beeswax.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890" y="5970435"/>
            <a:ext cx="847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Other types of waxes protect, lubricate, and soften skin and hair. Waxes, together with fats and fatty acids, make feathers waterproof. </a:t>
            </a:r>
          </a:p>
        </p:txBody>
      </p:sp>
    </p:spTree>
    <p:extLst>
      <p:ext uri="{BB962C8B-B14F-4D97-AF65-F5344CB8AC3E}">
        <p14:creationId xmlns:p14="http://schemas.microsoft.com/office/powerpoint/2010/main" val="3122506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99592" y="1404245"/>
            <a:ext cx="6160394" cy="4825720"/>
            <a:chOff x="899592" y="1404245"/>
            <a:chExt cx="6160394" cy="4825720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19" b="58638"/>
            <a:stretch/>
          </p:blipFill>
          <p:spPr bwMode="auto">
            <a:xfrm>
              <a:off x="899592" y="1404245"/>
              <a:ext cx="6160394" cy="1664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11"/>
            <a:stretch/>
          </p:blipFill>
          <p:spPr bwMode="auto">
            <a:xfrm>
              <a:off x="899592" y="3068960"/>
              <a:ext cx="6160394" cy="3161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Straight Connector 4"/>
          <p:cNvCxnSpPr/>
          <p:nvPr/>
        </p:nvCxnSpPr>
        <p:spPr>
          <a:xfrm>
            <a:off x="1043608" y="1404245"/>
            <a:ext cx="6016378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9592" y="479371"/>
            <a:ext cx="314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Summary Points</a:t>
            </a:r>
          </a:p>
        </p:txBody>
      </p:sp>
    </p:spTree>
    <p:extLst>
      <p:ext uri="{BB962C8B-B14F-4D97-AF65-F5344CB8AC3E}">
        <p14:creationId xmlns:p14="http://schemas.microsoft.com/office/powerpoint/2010/main" val="2860237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99592" y="842631"/>
            <a:ext cx="74168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The ten pathways/cycles of carbohydrate metabolism are:</a:t>
            </a:r>
          </a:p>
          <a:p>
            <a:pPr marL="342900" indent="-342900">
              <a:buAutoNum type="arabicParenBoth"/>
            </a:pPr>
            <a:r>
              <a:rPr lang="en-IN" dirty="0"/>
              <a:t>Glycolysis </a:t>
            </a:r>
          </a:p>
          <a:p>
            <a:pPr marL="342900" indent="-342900">
              <a:buAutoNum type="arabicParenBoth"/>
            </a:pPr>
            <a:r>
              <a:rPr lang="en-IN" dirty="0"/>
              <a:t>Conversion of Pyruvate to Acetyl COA </a:t>
            </a:r>
          </a:p>
          <a:p>
            <a:pPr marL="342900" indent="-342900">
              <a:buAutoNum type="arabicParenBoth"/>
            </a:pPr>
            <a:r>
              <a:rPr lang="en-IN" dirty="0"/>
              <a:t>Citric Acid Cycle </a:t>
            </a:r>
          </a:p>
          <a:p>
            <a:pPr marL="342900" indent="-342900">
              <a:buAutoNum type="arabicParenBoth"/>
            </a:pPr>
            <a:r>
              <a:rPr lang="en-IN" dirty="0"/>
              <a:t>Gluconeogenesis </a:t>
            </a:r>
          </a:p>
          <a:p>
            <a:pPr marL="342900" indent="-342900">
              <a:buAutoNum type="arabicParenBoth"/>
            </a:pPr>
            <a:r>
              <a:rPr lang="en-IN" dirty="0"/>
              <a:t>Glycogen Metabolism </a:t>
            </a:r>
          </a:p>
          <a:p>
            <a:pPr marL="342900" indent="-342900">
              <a:buAutoNum type="arabicParenBoth"/>
            </a:pPr>
            <a:r>
              <a:rPr lang="en-IN" dirty="0"/>
              <a:t>Glycogenesis </a:t>
            </a:r>
          </a:p>
          <a:p>
            <a:pPr marL="342900" indent="-342900">
              <a:buAutoNum type="arabicParenBoth"/>
            </a:pPr>
            <a:r>
              <a:rPr lang="en-IN" dirty="0" err="1"/>
              <a:t>Glycogenolysis</a:t>
            </a:r>
            <a:r>
              <a:rPr lang="en-IN" dirty="0"/>
              <a:t> </a:t>
            </a:r>
          </a:p>
          <a:p>
            <a:pPr marL="342900" indent="-342900">
              <a:buAutoNum type="arabicParenBoth"/>
            </a:pPr>
            <a:r>
              <a:rPr lang="en-IN" dirty="0"/>
              <a:t>Hexose Monophosphate Shunt </a:t>
            </a:r>
          </a:p>
          <a:p>
            <a:pPr marL="342900" indent="-342900">
              <a:buAutoNum type="arabicParenBoth"/>
            </a:pPr>
            <a:r>
              <a:rPr lang="en-IN" dirty="0" err="1"/>
              <a:t>Glyoxylate</a:t>
            </a:r>
            <a:r>
              <a:rPr lang="en-IN" dirty="0"/>
              <a:t> Cycle and </a:t>
            </a:r>
          </a:p>
          <a:p>
            <a:pPr marL="342900" indent="-342900">
              <a:buAutoNum type="arabicParenBoth"/>
            </a:pPr>
            <a:r>
              <a:rPr lang="en-IN" dirty="0"/>
              <a:t>Photosynthesis.</a:t>
            </a:r>
          </a:p>
          <a:p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347770" y="428386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Metabolic pathways for Carbohydrates</a:t>
            </a:r>
          </a:p>
        </p:txBody>
      </p:sp>
    </p:spTree>
    <p:extLst>
      <p:ext uri="{BB962C8B-B14F-4D97-AF65-F5344CB8AC3E}">
        <p14:creationId xmlns:p14="http://schemas.microsoft.com/office/powerpoint/2010/main" val="546314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ars.els-cdn.com/content/image/3-s2.0-B9780128008836000203-f20-08-9780128008836.jpg"/>
          <p:cNvSpPr>
            <a:spLocks noChangeAspect="1" noChangeArrowheads="1"/>
          </p:cNvSpPr>
          <p:nvPr/>
        </p:nvSpPr>
        <p:spPr bwMode="auto">
          <a:xfrm>
            <a:off x="155575" y="-1728788"/>
            <a:ext cx="291465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https://ars.els-cdn.com/content/image/3-s2.0-B9780128008836000203-f20-08-9780128008836.jpg"/>
          <p:cNvSpPr>
            <a:spLocks noChangeAspect="1" noChangeArrowheads="1"/>
          </p:cNvSpPr>
          <p:nvPr/>
        </p:nvSpPr>
        <p:spPr bwMode="auto">
          <a:xfrm>
            <a:off x="307975" y="-1576388"/>
            <a:ext cx="291465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16811" r="39294" b="33620"/>
          <a:stretch/>
        </p:blipFill>
        <p:spPr bwMode="auto">
          <a:xfrm>
            <a:off x="-42551" y="76200"/>
            <a:ext cx="5046599" cy="669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076056" y="84083"/>
            <a:ext cx="39398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mic Sans MS" pitchFamily="66" charset="0"/>
              </a:rPr>
              <a:t>GLYCOLYSIS</a:t>
            </a:r>
            <a:endParaRPr lang="en-IN" sz="2000" b="1" dirty="0">
              <a:solidFill>
                <a:srgbClr val="0000FF"/>
              </a:solidFill>
              <a:latin typeface="Comic Sans MS" pitchFamily="66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Comic Sans MS" pitchFamily="66" charset="0"/>
              </a:rPr>
              <a:t>Metabolic pathway for  breaking down a glucose molecule into two </a:t>
            </a:r>
            <a:r>
              <a:rPr lang="en-IN" b="1" dirty="0">
                <a:solidFill>
                  <a:srgbClr val="FF0000"/>
                </a:solidFill>
                <a:latin typeface="Comic Sans MS" pitchFamily="66" charset="0"/>
              </a:rPr>
              <a:t>pyruvate</a:t>
            </a:r>
            <a:r>
              <a:rPr lang="en-IN" dirty="0">
                <a:latin typeface="Comic Sans MS" pitchFamily="66" charset="0"/>
              </a:rPr>
              <a:t> molecules.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Comic Sans MS" pitchFamily="66" charset="0"/>
              </a:rPr>
              <a:t>The free energy released in this process is used to form the high-energy molecules </a:t>
            </a:r>
            <a:r>
              <a:rPr lang="en-IN" b="1" dirty="0">
                <a:solidFill>
                  <a:srgbClr val="FF0000"/>
                </a:solidFill>
                <a:latin typeface="Comic Sans MS" pitchFamily="66" charset="0"/>
              </a:rPr>
              <a:t>ATP and NADH</a:t>
            </a:r>
            <a:r>
              <a:rPr lang="en-IN" dirty="0">
                <a:latin typeface="Comic Sans MS" pitchFamily="66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Comic Sans MS" pitchFamily="66" charset="0"/>
              </a:rPr>
              <a:t>In most organisms, glycolysis occurs in the </a:t>
            </a:r>
            <a:r>
              <a:rPr lang="en-IN" b="1" dirty="0">
                <a:solidFill>
                  <a:srgbClr val="FF0000"/>
                </a:solidFill>
                <a:latin typeface="Comic Sans MS" pitchFamily="66" charset="0"/>
              </a:rPr>
              <a:t>cytosol</a:t>
            </a:r>
            <a:r>
              <a:rPr lang="en-IN" dirty="0">
                <a:latin typeface="Comic Sans MS" pitchFamily="66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Comic Sans MS" pitchFamily="66" charset="0"/>
              </a:rPr>
              <a:t>This pathway is </a:t>
            </a:r>
            <a:r>
              <a:rPr lang="en-IN" b="1" dirty="0">
                <a:solidFill>
                  <a:srgbClr val="FF0000"/>
                </a:solidFill>
                <a:latin typeface="Comic Sans MS" pitchFamily="66" charset="0"/>
              </a:rPr>
              <a:t>common to both anaerobic and aerobic respiration.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6056" y="4293096"/>
            <a:ext cx="406794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0000FF"/>
                </a:solidFill>
                <a:latin typeface="Comic Sans MS" pitchFamily="66" charset="0"/>
              </a:rPr>
              <a:t>GLUCONEOGENESIS</a:t>
            </a:r>
            <a:r>
              <a:rPr lang="en-IN" b="1" dirty="0">
                <a:latin typeface="Comic Sans MS" pitchFamily="66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b="1" dirty="0">
                <a:latin typeface="Comic Sans MS" pitchFamily="66" charset="0"/>
              </a:rPr>
              <a:t>Reverse process of glycolysis</a:t>
            </a:r>
            <a:r>
              <a:rPr lang="en-IN" dirty="0">
                <a:latin typeface="Comic Sans MS" pitchFamily="66" charset="0"/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latin typeface="Comic Sans MS" pitchFamily="66" charset="0"/>
              </a:rPr>
              <a:t>Conversion of non-carbohydrate molecules  (pyruvate, lactate, glycerol, alanine, and glutamine) into glucose.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omic Sans MS" pitchFamily="66" charset="0"/>
              </a:rPr>
              <a:t>Mostly occurs in  </a:t>
            </a:r>
            <a:r>
              <a:rPr lang="en-IN" dirty="0">
                <a:latin typeface="Comic Sans MS" pitchFamily="66" charset="0"/>
              </a:rPr>
              <a:t>liver , sometimes in the kidney also.</a:t>
            </a:r>
          </a:p>
        </p:txBody>
      </p:sp>
    </p:spTree>
    <p:extLst>
      <p:ext uri="{BB962C8B-B14F-4D97-AF65-F5344CB8AC3E}">
        <p14:creationId xmlns:p14="http://schemas.microsoft.com/office/powerpoint/2010/main" val="214760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6" t="19828" r="37841" b="15302"/>
          <a:stretch/>
        </p:blipFill>
        <p:spPr bwMode="auto">
          <a:xfrm>
            <a:off x="-76463" y="116632"/>
            <a:ext cx="5152519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60032" y="904066"/>
            <a:ext cx="410445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Krebs cycle is the most important </a:t>
            </a:r>
            <a:r>
              <a:rPr lang="en-IN" b="1" dirty="0">
                <a:solidFill>
                  <a:srgbClr val="FF0000"/>
                </a:solidFill>
              </a:rPr>
              <a:t>central pathway connecting</a:t>
            </a:r>
            <a:r>
              <a:rPr lang="en-IN" dirty="0"/>
              <a:t> almost all the individual metabolic pathways (either directly or indirectly).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Most </a:t>
            </a:r>
            <a:r>
              <a:rPr lang="en-IN" b="1" dirty="0">
                <a:solidFill>
                  <a:srgbClr val="FF0000"/>
                </a:solidFill>
              </a:rPr>
              <a:t>important metabolic pathway for the energy supply </a:t>
            </a:r>
            <a:r>
              <a:rPr lang="en-IN" dirty="0"/>
              <a:t>to the body.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About 65-70% of the ATP is synthesized in Krebs cycle.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Citric acid cycle essentially involves the </a:t>
            </a:r>
            <a:r>
              <a:rPr lang="en-IN" b="1" dirty="0">
                <a:solidFill>
                  <a:srgbClr val="FF0000"/>
                </a:solidFill>
              </a:rPr>
              <a:t>oxidation of acetyl CoA to CO</a:t>
            </a:r>
            <a:r>
              <a:rPr lang="en-IN" b="1" baseline="-25000" dirty="0">
                <a:solidFill>
                  <a:srgbClr val="FF0000"/>
                </a:solidFill>
              </a:rPr>
              <a:t>2</a:t>
            </a:r>
            <a:r>
              <a:rPr lang="en-IN" b="1" dirty="0">
                <a:solidFill>
                  <a:srgbClr val="FF0000"/>
                </a:solidFill>
              </a:rPr>
              <a:t> and H</a:t>
            </a:r>
            <a:r>
              <a:rPr lang="en-IN" b="1" baseline="-25000" dirty="0">
                <a:solidFill>
                  <a:srgbClr val="FF0000"/>
                </a:solidFill>
              </a:rPr>
              <a:t>2</a:t>
            </a:r>
            <a:r>
              <a:rPr lang="en-IN" b="1" dirty="0">
                <a:solidFill>
                  <a:srgbClr val="FF0000"/>
                </a:solidFill>
              </a:rPr>
              <a:t>O</a:t>
            </a:r>
            <a:r>
              <a:rPr lang="en-IN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Final </a:t>
            </a:r>
            <a:r>
              <a:rPr lang="en-IN" b="1" dirty="0">
                <a:solidFill>
                  <a:srgbClr val="FF0000"/>
                </a:solidFill>
              </a:rPr>
              <a:t>common oxidative pathway </a:t>
            </a:r>
            <a:r>
              <a:rPr lang="en-IN" dirty="0"/>
              <a:t>for carbohydrates, fats and amino acids.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This cycle not only supplies energy but also </a:t>
            </a:r>
            <a:r>
              <a:rPr lang="en-IN" b="1" dirty="0">
                <a:solidFill>
                  <a:srgbClr val="FF0000"/>
                </a:solidFill>
              </a:rPr>
              <a:t>provides many intermediates </a:t>
            </a:r>
            <a:r>
              <a:rPr lang="en-IN" dirty="0"/>
              <a:t>required for the synthesis of amino acids, glucose, </a:t>
            </a:r>
            <a:r>
              <a:rPr lang="en-IN" dirty="0" err="1"/>
              <a:t>heme</a:t>
            </a:r>
            <a:r>
              <a:rPr lang="en-IN" dirty="0"/>
              <a:t> etc.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 enzymes of TCA cycle are located in </a:t>
            </a:r>
            <a:r>
              <a:rPr lang="en-IN" b="1" dirty="0">
                <a:solidFill>
                  <a:srgbClr val="FF0000"/>
                </a:solidFill>
              </a:rPr>
              <a:t>mitochondrial matrix</a:t>
            </a:r>
            <a:r>
              <a:rPr lang="en-IN" dirty="0">
                <a:solidFill>
                  <a:srgbClr val="FF0000"/>
                </a:solidFill>
              </a:rPr>
              <a:t>, </a:t>
            </a:r>
            <a:r>
              <a:rPr lang="en-IN" dirty="0"/>
              <a:t>in close proximity to the electron transport chain.</a:t>
            </a:r>
          </a:p>
        </p:txBody>
      </p:sp>
      <p:sp>
        <p:nvSpPr>
          <p:cNvPr id="3" name="Rectangle 2"/>
          <p:cNvSpPr/>
          <p:nvPr/>
        </p:nvSpPr>
        <p:spPr>
          <a:xfrm>
            <a:off x="4319464" y="44624"/>
            <a:ext cx="4645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Citric acid cycle (or Krebs cycle or </a:t>
            </a:r>
            <a:r>
              <a:rPr lang="en-IN" sz="2400" b="1" dirty="0" err="1">
                <a:solidFill>
                  <a:srgbClr val="0000FF"/>
                </a:solidFill>
              </a:rPr>
              <a:t>Tricarboxylic</a:t>
            </a:r>
            <a:r>
              <a:rPr lang="en-IN" sz="2400" b="1" dirty="0">
                <a:solidFill>
                  <a:srgbClr val="0000FF"/>
                </a:solidFill>
              </a:rPr>
              <a:t> acid-TCA cycle) </a:t>
            </a:r>
          </a:p>
        </p:txBody>
      </p:sp>
    </p:spTree>
    <p:extLst>
      <p:ext uri="{BB962C8B-B14F-4D97-AF65-F5344CB8AC3E}">
        <p14:creationId xmlns:p14="http://schemas.microsoft.com/office/powerpoint/2010/main" val="174679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Main elements of life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09662"/>
            <a:ext cx="8496944" cy="560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142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5616" y="1628800"/>
            <a:ext cx="62646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Glycogenesis</a:t>
            </a:r>
            <a:r>
              <a:rPr lang="en-IN" sz="2000" b="1" dirty="0"/>
              <a:t> </a:t>
            </a:r>
            <a:r>
              <a:rPr lang="en-IN" sz="2000" dirty="0"/>
              <a:t>- Process of synthesizing glycogen.</a:t>
            </a:r>
          </a:p>
          <a:p>
            <a:r>
              <a:rPr lang="en-IN" sz="2000" dirty="0"/>
              <a:t>Occurs primarily in the liver, skeletal muscles, and kidney.</a:t>
            </a:r>
          </a:p>
          <a:p>
            <a:endParaRPr lang="en-IN" sz="2000" dirty="0"/>
          </a:p>
          <a:p>
            <a:r>
              <a:rPr lang="en-IN" sz="2000" b="1" dirty="0" err="1">
                <a:solidFill>
                  <a:srgbClr val="FF0000"/>
                </a:solidFill>
              </a:rPr>
              <a:t>Glycogenolysis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000" dirty="0"/>
              <a:t>- Breakdown of glycogen. </a:t>
            </a:r>
          </a:p>
          <a:p>
            <a:r>
              <a:rPr lang="en-IN" sz="2000" dirty="0"/>
              <a:t>Occurs in liver, muscles, and the kidney.</a:t>
            </a:r>
          </a:p>
        </p:txBody>
      </p:sp>
    </p:spTree>
    <p:extLst>
      <p:ext uri="{BB962C8B-B14F-4D97-AF65-F5344CB8AC3E}">
        <p14:creationId xmlns:p14="http://schemas.microsoft.com/office/powerpoint/2010/main" val="42398863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1895" y="2382155"/>
            <a:ext cx="6048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FF"/>
                </a:solidFill>
              </a:rPr>
              <a:t>Proteins</a:t>
            </a:r>
          </a:p>
        </p:txBody>
      </p:sp>
    </p:spTree>
    <p:extLst>
      <p:ext uri="{BB962C8B-B14F-4D97-AF65-F5344CB8AC3E}">
        <p14:creationId xmlns:p14="http://schemas.microsoft.com/office/powerpoint/2010/main" val="1349220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4740" y="1052736"/>
            <a:ext cx="507165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Proteins are the </a:t>
            </a:r>
            <a:r>
              <a:rPr lang="en-IN" b="1" dirty="0">
                <a:solidFill>
                  <a:srgbClr val="FF0000"/>
                </a:solidFill>
              </a:rPr>
              <a:t>most abundant biological macromolecules </a:t>
            </a:r>
            <a:r>
              <a:rPr lang="en-IN" dirty="0"/>
              <a:t>and perform important functions in essentially all biological processes.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Of all biological molecules, proteins are </a:t>
            </a:r>
            <a:r>
              <a:rPr lang="en-IN" b="1" dirty="0"/>
              <a:t>the </a:t>
            </a:r>
            <a:r>
              <a:rPr lang="en-IN" b="1" dirty="0">
                <a:solidFill>
                  <a:srgbClr val="FF0000"/>
                </a:solidFill>
              </a:rPr>
              <a:t>most diverse</a:t>
            </a:r>
            <a:r>
              <a:rPr lang="en-IN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0510" y="154333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What are Proteins?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3808" y="6236097"/>
            <a:ext cx="4841390" cy="40011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Comic Sans MS" pitchFamily="66" charset="0"/>
              </a:rPr>
              <a:t>**Proteins are translated from RNAs</a:t>
            </a:r>
          </a:p>
        </p:txBody>
      </p:sp>
      <p:pic>
        <p:nvPicPr>
          <p:cNvPr id="9218" name="Picture 2" descr="H:\1_BOOKCh_debasish\PYmol_Images\Haemoglobin\4carto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7414" r="15345" b="9828"/>
          <a:stretch/>
        </p:blipFill>
        <p:spPr bwMode="auto">
          <a:xfrm>
            <a:off x="6012160" y="948103"/>
            <a:ext cx="2646737" cy="237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5536" y="3428999"/>
            <a:ext cx="78401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They perform a wide range of functions such as,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catalysing</a:t>
            </a:r>
            <a:r>
              <a:rPr lang="en-IN" dirty="0"/>
              <a:t> metabolic reactions,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transporting</a:t>
            </a:r>
            <a:r>
              <a:rPr lang="en-IN" dirty="0"/>
              <a:t> and </a:t>
            </a:r>
            <a:r>
              <a:rPr lang="en-IN" b="1" dirty="0"/>
              <a:t>storing</a:t>
            </a:r>
            <a:r>
              <a:rPr lang="en-IN" dirty="0"/>
              <a:t> molecules,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p</a:t>
            </a:r>
            <a:r>
              <a:rPr lang="en-IN" dirty="0"/>
              <a:t>roviding </a:t>
            </a:r>
            <a:r>
              <a:rPr lang="en-IN" b="1" dirty="0"/>
              <a:t>mechanical support and immune protection</a:t>
            </a:r>
            <a:r>
              <a:rPr lang="en-IN" dirty="0"/>
              <a:t>,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transmitting</a:t>
            </a:r>
            <a:r>
              <a:rPr lang="en-IN" dirty="0"/>
              <a:t> nerve impulses, and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b="1" dirty="0"/>
              <a:t>controlling growth and differentiation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2896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" y="1204912"/>
            <a:ext cx="7839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120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7" t="38793" r="27420" b="14871"/>
          <a:stretch/>
        </p:blipFill>
        <p:spPr bwMode="auto">
          <a:xfrm>
            <a:off x="1331640" y="719895"/>
            <a:ext cx="6048672" cy="285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112276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Some examples of Proteins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11560" y="3501008"/>
            <a:ext cx="7992888" cy="3320058"/>
          </a:xfrm>
          <a:prstGeom prst="round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IN" dirty="0" err="1">
                <a:solidFill>
                  <a:srgbClr val="0000FF"/>
                </a:solidFill>
                <a:latin typeface="Comic Sans MS" pitchFamily="66" charset="0"/>
              </a:rPr>
              <a:t>Spiderwebs</a:t>
            </a: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, feathers, hooves, and hair, as well as bones and other body parts consist mainly of </a:t>
            </a:r>
            <a:r>
              <a:rPr lang="en-IN" b="1" dirty="0">
                <a:solidFill>
                  <a:srgbClr val="0000FF"/>
                </a:solidFill>
                <a:latin typeface="Comic Sans MS" pitchFamily="66" charset="0"/>
              </a:rPr>
              <a:t>structural proteins.</a:t>
            </a: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Foods such as seeds and eggs are nutritious in part because they are high in protein.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Most enzymes are proteins.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The action of the immune system is mediated by another class of proteins called </a:t>
            </a:r>
            <a:r>
              <a:rPr lang="en-IN" b="1" dirty="0">
                <a:solidFill>
                  <a:srgbClr val="0000FF"/>
                </a:solidFill>
                <a:latin typeface="Comic Sans MS" pitchFamily="66" charset="0"/>
              </a:rPr>
              <a:t>antibodies</a:t>
            </a:r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6675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" y="44624"/>
            <a:ext cx="913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Monomers of Proteins?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0509" y="838200"/>
            <a:ext cx="8598773" cy="5669146"/>
            <a:chOff x="180509" y="838200"/>
            <a:chExt cx="8598773" cy="5669146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838200"/>
              <a:ext cx="6132095" cy="20526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80509" y="1371600"/>
              <a:ext cx="1858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Amino acid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3481" y="3645024"/>
              <a:ext cx="830580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IN" sz="2000" dirty="0">
                  <a:solidFill>
                    <a:srgbClr val="0000FF"/>
                  </a:solidFill>
                </a:rPr>
                <a:t>Proteins are linear polymers of amino acid residues that are joined together by a specific type of </a:t>
              </a:r>
              <a:r>
                <a:rPr lang="en-IN" sz="2000" b="1" dirty="0">
                  <a:solidFill>
                    <a:srgbClr val="0000FF"/>
                  </a:solidFill>
                </a:rPr>
                <a:t>covalent bond. </a:t>
              </a: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IN" sz="2000" dirty="0">
                  <a:solidFill>
                    <a:srgbClr val="0000FF"/>
                  </a:solidFill>
                </a:rPr>
                <a:t>There are </a:t>
              </a:r>
              <a:r>
                <a:rPr lang="en-IN" sz="2000" b="1" dirty="0">
                  <a:solidFill>
                    <a:srgbClr val="0000FF"/>
                  </a:solidFill>
                </a:rPr>
                <a:t>twenty different amino acids </a:t>
              </a:r>
              <a:r>
                <a:rPr lang="en-IN" sz="2000" dirty="0">
                  <a:solidFill>
                    <a:srgbClr val="0000FF"/>
                  </a:solidFill>
                </a:rPr>
                <a:t>that are commonly found in proteins and all of them are </a:t>
              </a:r>
              <a:r>
                <a:rPr lang="en-IN" sz="2000" b="1" dirty="0">
                  <a:solidFill>
                    <a:srgbClr val="0000FF"/>
                  </a:solidFill>
                </a:rPr>
                <a:t>α-amino acids</a:t>
              </a:r>
              <a:r>
                <a:rPr lang="en-IN" sz="2000" dirty="0">
                  <a:solidFill>
                    <a:srgbClr val="0000FF"/>
                  </a:solidFill>
                </a:rPr>
                <a:t>.</a:t>
              </a:r>
              <a:endParaRPr lang="en-US" sz="2000" b="1" dirty="0">
                <a:solidFill>
                  <a:srgbClr val="0000FF"/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sz="2000" dirty="0">
                  <a:solidFill>
                    <a:srgbClr val="0000FF"/>
                  </a:solidFill>
                </a:rPr>
                <a:t>Cells can make thousands of different kinds of proteins </a:t>
              </a:r>
              <a:r>
                <a:rPr lang="en-US" sz="2000" b="1" dirty="0">
                  <a:solidFill>
                    <a:srgbClr val="0000FF"/>
                  </a:solidFill>
                </a:rPr>
                <a:t>from only 20 kinds </a:t>
              </a:r>
              <a:r>
                <a:rPr lang="en-US" sz="2000" dirty="0">
                  <a:solidFill>
                    <a:srgbClr val="0000FF"/>
                  </a:solidFill>
                </a:rPr>
                <a:t>of amino acids.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4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218" y="1187372"/>
            <a:ext cx="81912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0000FF"/>
                </a:solidFill>
              </a:rPr>
              <a:t>Amino acids in solution at </a:t>
            </a:r>
            <a:r>
              <a:rPr lang="en-IN" b="1" dirty="0">
                <a:solidFill>
                  <a:srgbClr val="0000FF"/>
                </a:solidFill>
              </a:rPr>
              <a:t>neutral pH </a:t>
            </a:r>
            <a:r>
              <a:rPr lang="en-IN" dirty="0">
                <a:solidFill>
                  <a:srgbClr val="0000FF"/>
                </a:solidFill>
              </a:rPr>
              <a:t>exist mostly as </a:t>
            </a:r>
            <a:r>
              <a:rPr lang="en-IN" b="1" dirty="0">
                <a:solidFill>
                  <a:srgbClr val="0000FF"/>
                </a:solidFill>
              </a:rPr>
              <a:t>dipolar ions (also called zwitterions).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>
              <a:solidFill>
                <a:srgbClr val="0000FF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0000FF"/>
                </a:solidFill>
              </a:rPr>
              <a:t> In the dipolar form, the amino group is protonated (-NH3+) and the carboxyl group is deprotonated (-COO-).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5616" y="514036"/>
            <a:ext cx="1871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Zwitterions</a:t>
            </a:r>
          </a:p>
        </p:txBody>
      </p:sp>
      <p:pic>
        <p:nvPicPr>
          <p:cNvPr id="11266" name="Picture 2" descr="Image result for zwitter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77" y="2996952"/>
            <a:ext cx="697054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1218" y="5845914"/>
            <a:ext cx="7831221" cy="70788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C00000"/>
                </a:solidFill>
                <a:latin typeface="Comic Sans MS" pitchFamily="66" charset="0"/>
              </a:rPr>
              <a:t>A zwitterion can act as either an acid (proton donor) or a base (proton acceptor). </a:t>
            </a:r>
          </a:p>
        </p:txBody>
      </p:sp>
    </p:spTree>
    <p:extLst>
      <p:ext uri="{BB962C8B-B14F-4D97-AF65-F5344CB8AC3E}">
        <p14:creationId xmlns:p14="http://schemas.microsoft.com/office/powerpoint/2010/main" val="31175958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19872" y="31709"/>
            <a:ext cx="173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Amino acids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3" t="17019" r="22574" b="6250"/>
          <a:stretch/>
        </p:blipFill>
        <p:spPr bwMode="auto">
          <a:xfrm>
            <a:off x="323528" y="448398"/>
            <a:ext cx="7598578" cy="640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70282" y="6431850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C00000"/>
                </a:solidFill>
                <a:latin typeface="Comic Sans MS" pitchFamily="66" charset="0"/>
              </a:rPr>
              <a:t>Source: </a:t>
            </a:r>
            <a:r>
              <a:rPr lang="en-US" sz="1400" i="1" dirty="0" err="1">
                <a:solidFill>
                  <a:srgbClr val="C00000"/>
                </a:solidFill>
                <a:latin typeface="Comic Sans MS" pitchFamily="66" charset="0"/>
              </a:rPr>
              <a:t>Lehninger</a:t>
            </a:r>
            <a:endParaRPr lang="en-IN" sz="1400" i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132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80528" y="-99392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Peptide Bond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98095" y="4039494"/>
            <a:ext cx="7556617" cy="2773882"/>
            <a:chOff x="798095" y="3175398"/>
            <a:chExt cx="7556617" cy="2773882"/>
          </a:xfrm>
        </p:grpSpPr>
        <p:pic>
          <p:nvPicPr>
            <p:cNvPr id="3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95" y="3175398"/>
              <a:ext cx="7467600" cy="2773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Arrow Connector 3"/>
            <p:cNvCxnSpPr/>
            <p:nvPr/>
          </p:nvCxnSpPr>
          <p:spPr>
            <a:xfrm flipH="1" flipV="1">
              <a:off x="6858000" y="3810000"/>
              <a:ext cx="381000" cy="137160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890657" y="5105400"/>
              <a:ext cx="14640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Peptide bond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107504" y="548680"/>
            <a:ext cx="8964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C00000"/>
                </a:solidFill>
              </a:rPr>
              <a:t>Amino acids can form bonds with each other by linking the α-carboxyl group of one amino acid to the α-amino group of another amino acid with a </a:t>
            </a:r>
            <a:r>
              <a:rPr lang="en-IN" b="1" dirty="0">
                <a:solidFill>
                  <a:srgbClr val="C00000"/>
                </a:solidFill>
              </a:rPr>
              <a:t>peptide bond</a:t>
            </a:r>
            <a:r>
              <a:rPr lang="en-IN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C00000"/>
                </a:solidFill>
              </a:rPr>
              <a:t>This is accompanied by the loss of a water molecule.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9525" y="2996952"/>
            <a:ext cx="91344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0000FF"/>
                </a:solidFill>
              </a:rPr>
              <a:t>A number of amino acids are joined together by the peptide bonds to form a polypeptide chain.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>
                <a:solidFill>
                  <a:srgbClr val="0000FF"/>
                </a:solidFill>
              </a:rPr>
              <a:t>Each amino acid unit in a polypeptide is called a </a:t>
            </a:r>
            <a:r>
              <a:rPr lang="en-IN" b="1" dirty="0">
                <a:solidFill>
                  <a:srgbClr val="0000FF"/>
                </a:solidFill>
              </a:rPr>
              <a:t>residue</a:t>
            </a:r>
            <a:r>
              <a:rPr lang="en-IN" dirty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415" y="1472010"/>
            <a:ext cx="5710897" cy="1524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7390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4887" y="0"/>
            <a:ext cx="913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Proteins are made up of L-aa</a:t>
            </a:r>
            <a:endParaRPr lang="en-US" sz="2000" b="1" i="1" dirty="0">
              <a:solidFill>
                <a:srgbClr val="0000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6" y="523220"/>
            <a:ext cx="8207112" cy="532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1048"/>
            <a:ext cx="4147548" cy="180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5616" y="6165304"/>
            <a:ext cx="7344816" cy="6463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00FF"/>
                </a:solidFill>
                <a:latin typeface="Comic Sans MS" pitchFamily="66" charset="0"/>
              </a:rPr>
              <a:t>L-Amino acids are those with the -amino group on the left, and D-amino acids have the -amino group on the right.</a:t>
            </a:r>
          </a:p>
        </p:txBody>
      </p:sp>
    </p:spTree>
    <p:extLst>
      <p:ext uri="{BB962C8B-B14F-4D97-AF65-F5344CB8AC3E}">
        <p14:creationId xmlns:p14="http://schemas.microsoft.com/office/powerpoint/2010/main" val="701836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2-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5" y="1587137"/>
            <a:ext cx="7154294" cy="4738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44959"/>
            <a:ext cx="913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Majority of the organic mass is contributed by macromolecules</a:t>
            </a:r>
          </a:p>
        </p:txBody>
      </p:sp>
    </p:spTree>
    <p:extLst>
      <p:ext uri="{BB962C8B-B14F-4D97-AF65-F5344CB8AC3E}">
        <p14:creationId xmlns:p14="http://schemas.microsoft.com/office/powerpoint/2010/main" val="4135641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056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Polar/ hydrophilic nature of peptide bond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6" b="24786"/>
          <a:stretch/>
        </p:blipFill>
        <p:spPr bwMode="auto">
          <a:xfrm>
            <a:off x="611560" y="4356311"/>
            <a:ext cx="8114649" cy="2152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Figure 11-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52736"/>
            <a:ext cx="6397625" cy="33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5536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figure 4-10a-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0"/>
          <a:stretch/>
        </p:blipFill>
        <p:spPr bwMode="auto">
          <a:xfrm>
            <a:off x="228600" y="1988840"/>
            <a:ext cx="3679353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gure 4-10d-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6" r="27999"/>
          <a:stretch/>
        </p:blipFill>
        <p:spPr bwMode="auto">
          <a:xfrm>
            <a:off x="5029200" y="2209800"/>
            <a:ext cx="1703689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25" y="144959"/>
            <a:ext cx="9134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Regions of polypeptide chain can take a helical or sheet like structures</a:t>
            </a:r>
          </a:p>
        </p:txBody>
      </p:sp>
      <p:pic>
        <p:nvPicPr>
          <p:cNvPr id="5" name="Picture 2" descr="Figure 4-1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46"/>
          <a:stretch/>
        </p:blipFill>
        <p:spPr bwMode="auto">
          <a:xfrm>
            <a:off x="6732889" y="3740715"/>
            <a:ext cx="2411111" cy="151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6800" y="2209800"/>
            <a:ext cx="533400" cy="5061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2057400"/>
            <a:ext cx="0" cy="4800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53763" y="1340768"/>
            <a:ext cx="8633062" cy="509737"/>
            <a:chOff x="253763" y="1312631"/>
            <a:chExt cx="8633062" cy="50973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312631"/>
              <a:ext cx="3629025" cy="509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63" y="1357397"/>
              <a:ext cx="3629025" cy="464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Straight Connector 11"/>
            <p:cNvCxnSpPr>
              <a:stCxn id="11" idx="3"/>
            </p:cNvCxnSpPr>
            <p:nvPr/>
          </p:nvCxnSpPr>
          <p:spPr>
            <a:xfrm flipV="1">
              <a:off x="3882788" y="1589882"/>
              <a:ext cx="1375012" cy="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7772400" y="3276600"/>
            <a:ext cx="89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/>
              <a:t>β</a:t>
            </a:r>
            <a:r>
              <a:rPr lang="en-US" b="1" dirty="0"/>
              <a:t>-sheet</a:t>
            </a:r>
          </a:p>
        </p:txBody>
      </p:sp>
      <p:sp>
        <p:nvSpPr>
          <p:cNvPr id="9" name="Rectangle 8"/>
          <p:cNvSpPr/>
          <p:nvPr/>
        </p:nvSpPr>
        <p:spPr>
          <a:xfrm>
            <a:off x="179512" y="5820323"/>
            <a:ext cx="396512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IN" dirty="0"/>
              <a:t>There are 3.6 residues/turn in an α-helix</a:t>
            </a:r>
          </a:p>
        </p:txBody>
      </p:sp>
    </p:spTree>
    <p:extLst>
      <p:ext uri="{BB962C8B-B14F-4D97-AF65-F5344CB8AC3E}">
        <p14:creationId xmlns:p14="http://schemas.microsoft.com/office/powerpoint/2010/main" val="3504092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ougata\Alberts 5th edition\Art of MBoC5\JPEGs\Chapter 03\figure 3-07a-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" y="1479913"/>
            <a:ext cx="8077200" cy="533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44959"/>
            <a:ext cx="9134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H-bonds between atoms of peptide backbone plays important role in protein folding</a:t>
            </a:r>
          </a:p>
        </p:txBody>
      </p:sp>
    </p:spTree>
    <p:extLst>
      <p:ext uri="{BB962C8B-B14F-4D97-AF65-F5344CB8AC3E}">
        <p14:creationId xmlns:p14="http://schemas.microsoft.com/office/powerpoint/2010/main" val="1637378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Sougata\Alberts 5th edition\Art of MBoC5\JPEGs\Chapter 03\figure 3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97" y="1124744"/>
            <a:ext cx="7352211" cy="45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Four noncovalent interaction helps protein to fold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05400" y="4907340"/>
            <a:ext cx="3677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H-bond</a:t>
            </a:r>
          </a:p>
          <a:p>
            <a:pPr marL="342900" indent="-342900">
              <a:buFontTx/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Electrostatic interaction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Van der Waals attraction</a:t>
            </a:r>
          </a:p>
          <a:p>
            <a:pPr marL="342900" indent="-342900">
              <a:buAutoNum type="arabicPeriod"/>
            </a:pPr>
            <a:r>
              <a:rPr lang="en-US" sz="2400" b="1" dirty="0">
                <a:solidFill>
                  <a:srgbClr val="FF0000"/>
                </a:solidFill>
              </a:rPr>
              <a:t>Hydrophobic interaction</a:t>
            </a:r>
          </a:p>
        </p:txBody>
      </p:sp>
    </p:spTree>
    <p:extLst>
      <p:ext uri="{BB962C8B-B14F-4D97-AF65-F5344CB8AC3E}">
        <p14:creationId xmlns:p14="http://schemas.microsoft.com/office/powerpoint/2010/main" val="226569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Hydrophobic interactions</a:t>
            </a:r>
          </a:p>
        </p:txBody>
      </p:sp>
      <p:pic>
        <p:nvPicPr>
          <p:cNvPr id="2" name="Picture 2" descr="C:\Sougata\Alberts 5th edition\Art of MBoC5\JPEGs\Chapter 03\figure 3-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534400" cy="452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5693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ougata\Alberts 5th edition\Art of MBoC5\JPEGs\Chapter 03\figure 3-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6920"/>
            <a:ext cx="8077200" cy="463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5858470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As energy required to break one covalent bond is much larger than the energy required to break even a whole set of </a:t>
            </a:r>
            <a:r>
              <a:rPr lang="sv-SE" dirty="0">
                <a:solidFill>
                  <a:srgbClr val="0000FF"/>
                </a:solidFill>
              </a:rPr>
              <a:t>non-covalent bonds, </a:t>
            </a:r>
            <a:r>
              <a:rPr lang="en-US" dirty="0">
                <a:solidFill>
                  <a:srgbClr val="0000FF"/>
                </a:solidFill>
              </a:rPr>
              <a:t>a disulfide bond have a major </a:t>
            </a:r>
            <a:r>
              <a:rPr lang="pt-BR" dirty="0">
                <a:solidFill>
                  <a:srgbClr val="0000FF"/>
                </a:solidFill>
              </a:rPr>
              <a:t>stabilizing effect on a protein.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5" y="144959"/>
            <a:ext cx="913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Disulfide bond have a major </a:t>
            </a:r>
            <a:r>
              <a:rPr lang="pt-BR" sz="2800" b="1" dirty="0">
                <a:solidFill>
                  <a:srgbClr val="0000FF"/>
                </a:solidFill>
              </a:rPr>
              <a:t>stabilizing effect on protein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171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66518" y="188640"/>
            <a:ext cx="3607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Protein structure hierarchy</a:t>
            </a:r>
          </a:p>
        </p:txBody>
      </p:sp>
      <p:sp>
        <p:nvSpPr>
          <p:cNvPr id="6" name="Rectangle 5"/>
          <p:cNvSpPr/>
          <p:nvPr/>
        </p:nvSpPr>
        <p:spPr>
          <a:xfrm>
            <a:off x="368281" y="5013176"/>
            <a:ext cx="86044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en-IN" b="1" dirty="0">
                <a:solidFill>
                  <a:srgbClr val="FF0000"/>
                </a:solidFill>
              </a:rPr>
              <a:t>Primary structure</a:t>
            </a:r>
            <a:r>
              <a:rPr lang="en-IN" dirty="0"/>
              <a:t>: It is the linear arrangement of amino acid residues in a protein describing all covalent bonds (mainly peptide bonds and disulphide bonds).  The most important element of primary structure is the sequence of amino acid residues. </a:t>
            </a:r>
          </a:p>
          <a:p>
            <a:pPr marL="342900" indent="-342900" algn="just">
              <a:buAutoNum type="arabicPeriod"/>
            </a:pP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2" t="26724" r="18695" b="26724"/>
          <a:stretch/>
        </p:blipFill>
        <p:spPr bwMode="auto">
          <a:xfrm>
            <a:off x="158304" y="908719"/>
            <a:ext cx="8806184" cy="3888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8408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496" y="404664"/>
            <a:ext cx="426765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</a:rPr>
              <a:t>2. Secondary structure:</a:t>
            </a:r>
            <a:r>
              <a:rPr lang="en-IN" dirty="0"/>
              <a:t>  It is the stable arrangement of amino acid residues giving rise to </a:t>
            </a:r>
            <a:r>
              <a:rPr lang="en-IN" b="1" dirty="0"/>
              <a:t>recurring structural patterns (</a:t>
            </a:r>
            <a:r>
              <a:rPr lang="en-IN" dirty="0"/>
              <a:t>referring to the local conformation). These are stabilized by </a:t>
            </a:r>
            <a:r>
              <a:rPr lang="en-IN" b="1" dirty="0"/>
              <a:t>hydrogen bonds</a:t>
            </a:r>
            <a:r>
              <a:rPr lang="en-IN" dirty="0"/>
              <a:t>.  The examples include the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b="1" dirty="0">
                <a:solidFill>
                  <a:srgbClr val="0000FF"/>
                </a:solidFill>
              </a:rPr>
              <a:t>alpha (α) helices: </a:t>
            </a:r>
            <a:r>
              <a:rPr lang="en-IN" dirty="0"/>
              <a:t>The amino acids in an α helix are arranged in a right-handed helical structure, and the side chains of the amino acid residues protrude outward from the helical backbone.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b="1" dirty="0">
              <a:solidFill>
                <a:srgbClr val="FF0000"/>
              </a:solidFill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b="1" dirty="0">
                <a:solidFill>
                  <a:srgbClr val="0000FF"/>
                </a:solidFill>
              </a:rPr>
              <a:t>beta (β) pleated sheets</a:t>
            </a:r>
            <a:r>
              <a:rPr lang="en-IN" dirty="0">
                <a:solidFill>
                  <a:srgbClr val="0000FF"/>
                </a:solidFill>
              </a:rPr>
              <a:t>: </a:t>
            </a:r>
            <a:r>
              <a:rPr lang="en-IN" dirty="0"/>
              <a:t>The β pleated sheet consists of β strands that are held together by H-bonds. The strands of a β pleated sheet may be </a:t>
            </a:r>
            <a:r>
              <a:rPr lang="en-IN" b="1" dirty="0">
                <a:solidFill>
                  <a:srgbClr val="FF0000"/>
                </a:solidFill>
              </a:rPr>
              <a:t>parallel</a:t>
            </a:r>
            <a:r>
              <a:rPr lang="en-IN" dirty="0"/>
              <a:t>, pointing in the same direction (both N- and C-termini are in same direction), or </a:t>
            </a:r>
            <a:r>
              <a:rPr lang="en-IN" b="1" dirty="0">
                <a:solidFill>
                  <a:srgbClr val="FF0000"/>
                </a:solidFill>
              </a:rPr>
              <a:t>antiparallel</a:t>
            </a:r>
            <a:r>
              <a:rPr lang="en-IN" dirty="0"/>
              <a:t>, pointing in opposite directions (N-terminus of one strand is positioned next to the C-terminus of the other). </a:t>
            </a:r>
          </a:p>
          <a:p>
            <a:pPr algn="just"/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-99392"/>
            <a:ext cx="3834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Protein structure hierarchy…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14938" r="26376" b="5896"/>
          <a:stretch/>
        </p:blipFill>
        <p:spPr bwMode="auto">
          <a:xfrm>
            <a:off x="5802406" y="0"/>
            <a:ext cx="3341594" cy="6734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4347859" y="1361863"/>
            <a:ext cx="1420981" cy="2652493"/>
            <a:chOff x="4303146" y="1361863"/>
            <a:chExt cx="1420981" cy="2652493"/>
          </a:xfrm>
        </p:grpSpPr>
        <p:pic>
          <p:nvPicPr>
            <p:cNvPr id="6" name="Picture 2" descr="C:\Sougata\Alberts 5th edition\Art of MBoC5\JPEGs\Chapter 03\figure 3-07a-c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54" t="19836" b="32643"/>
            <a:stretch/>
          </p:blipFill>
          <p:spPr bwMode="auto">
            <a:xfrm>
              <a:off x="4303146" y="1361863"/>
              <a:ext cx="1420981" cy="2514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427984" y="3645024"/>
              <a:ext cx="3600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5724128" y="-99392"/>
            <a:ext cx="0" cy="6962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5976" y="0"/>
            <a:ext cx="0" cy="6863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8228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1124744"/>
            <a:ext cx="78488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>
                <a:solidFill>
                  <a:srgbClr val="FF0000"/>
                </a:solidFill>
              </a:rPr>
              <a:t>3. Tertiary structure: </a:t>
            </a:r>
            <a:r>
              <a:rPr lang="en-IN" dirty="0"/>
              <a:t>The overall 3D arrangement of all the atoms in a protein, which results from a large number of </a:t>
            </a:r>
            <a:r>
              <a:rPr lang="en-IN" b="1" dirty="0">
                <a:solidFill>
                  <a:srgbClr val="FF0000"/>
                </a:solidFill>
              </a:rPr>
              <a:t>non-covalent interactions </a:t>
            </a:r>
            <a:r>
              <a:rPr lang="en-IN" dirty="0"/>
              <a:t>between the atoms, is known as the tertiary structure. 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  <a:p>
            <a:pPr algn="just"/>
            <a:r>
              <a:rPr lang="en-IN" b="1" dirty="0">
                <a:solidFill>
                  <a:srgbClr val="FF0000"/>
                </a:solidFill>
              </a:rPr>
              <a:t>4. Quaternary structure: </a:t>
            </a:r>
            <a:r>
              <a:rPr lang="en-IN" dirty="0"/>
              <a:t>The arrangement of multiple polypeptides in 3D complexes constitutes quaternary structure</a:t>
            </a:r>
            <a:r>
              <a:rPr lang="en-IN" b="1" dirty="0"/>
              <a:t>. </a:t>
            </a:r>
            <a:r>
              <a:rPr lang="en-IN" dirty="0"/>
              <a:t>Each polypeptide chain in the complex is called </a:t>
            </a:r>
            <a:r>
              <a:rPr lang="en-IN" b="1" dirty="0">
                <a:solidFill>
                  <a:srgbClr val="FF0000"/>
                </a:solidFill>
              </a:rPr>
              <a:t>subuni</a:t>
            </a:r>
            <a:r>
              <a:rPr lang="en-IN" dirty="0"/>
              <a:t>t and they are stabilized by the </a:t>
            </a:r>
            <a:r>
              <a:rPr lang="en-IN" b="1" dirty="0">
                <a:solidFill>
                  <a:srgbClr val="FF0000"/>
                </a:solidFill>
              </a:rPr>
              <a:t>non-covalent interactions</a:t>
            </a:r>
            <a:r>
              <a:rPr lang="en-IN" dirty="0"/>
              <a:t>. A typical example of a quaternary structure is haemoglobin that consists of two alpha globin and two beta globin subunits.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2696004" y="188640"/>
            <a:ext cx="38344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rgbClr val="0000FF"/>
                </a:solidFill>
              </a:rPr>
              <a:t>Protein structure hierarchy…</a:t>
            </a:r>
          </a:p>
        </p:txBody>
      </p:sp>
      <p:pic>
        <p:nvPicPr>
          <p:cNvPr id="5" name="Picture 2" descr="H:\1_BOOKCh_debasish\PYmol_Images\Haemoglobin\4carto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7414" r="15345" b="9828"/>
          <a:stretch/>
        </p:blipFill>
        <p:spPr bwMode="auto">
          <a:xfrm>
            <a:off x="3419872" y="4083479"/>
            <a:ext cx="2646737" cy="23790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31840" y="6488668"/>
            <a:ext cx="34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i="1" dirty="0"/>
              <a:t>Structure  of haemoglobin protein </a:t>
            </a:r>
          </a:p>
        </p:txBody>
      </p:sp>
    </p:spTree>
    <p:extLst>
      <p:ext uri="{BB962C8B-B14F-4D97-AF65-F5344CB8AC3E}">
        <p14:creationId xmlns:p14="http://schemas.microsoft.com/office/powerpoint/2010/main" val="2047111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3" y="1828800"/>
            <a:ext cx="9146673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3200400" cy="410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32657" y="1502099"/>
            <a:ext cx="3309257" cy="918163"/>
          </a:xfrm>
          <a:custGeom>
            <a:avLst/>
            <a:gdLst>
              <a:gd name="connsiteX0" fmla="*/ 3135086 w 3309257"/>
              <a:gd name="connsiteY0" fmla="*/ 11015 h 918163"/>
              <a:gd name="connsiteX1" fmla="*/ 3254829 w 3309257"/>
              <a:gd name="connsiteY1" fmla="*/ 11015 h 918163"/>
              <a:gd name="connsiteX2" fmla="*/ 3298372 w 3309257"/>
              <a:gd name="connsiteY2" fmla="*/ 65444 h 918163"/>
              <a:gd name="connsiteX3" fmla="*/ 3309257 w 3309257"/>
              <a:gd name="connsiteY3" fmla="*/ 98101 h 918163"/>
              <a:gd name="connsiteX4" fmla="*/ 3298372 w 3309257"/>
              <a:gd name="connsiteY4" fmla="*/ 196072 h 918163"/>
              <a:gd name="connsiteX5" fmla="*/ 3276600 w 3309257"/>
              <a:gd name="connsiteY5" fmla="*/ 228730 h 918163"/>
              <a:gd name="connsiteX6" fmla="*/ 3145972 w 3309257"/>
              <a:gd name="connsiteY6" fmla="*/ 294044 h 918163"/>
              <a:gd name="connsiteX7" fmla="*/ 3069772 w 3309257"/>
              <a:gd name="connsiteY7" fmla="*/ 315815 h 918163"/>
              <a:gd name="connsiteX8" fmla="*/ 2514600 w 3309257"/>
              <a:gd name="connsiteY8" fmla="*/ 326701 h 918163"/>
              <a:gd name="connsiteX9" fmla="*/ 2427514 w 3309257"/>
              <a:gd name="connsiteY9" fmla="*/ 348472 h 918163"/>
              <a:gd name="connsiteX10" fmla="*/ 2035629 w 3309257"/>
              <a:gd name="connsiteY10" fmla="*/ 370244 h 918163"/>
              <a:gd name="connsiteX11" fmla="*/ 1905000 w 3309257"/>
              <a:gd name="connsiteY11" fmla="*/ 392015 h 918163"/>
              <a:gd name="connsiteX12" fmla="*/ 1839686 w 3309257"/>
              <a:gd name="connsiteY12" fmla="*/ 413787 h 918163"/>
              <a:gd name="connsiteX13" fmla="*/ 1404257 w 3309257"/>
              <a:gd name="connsiteY13" fmla="*/ 392015 h 918163"/>
              <a:gd name="connsiteX14" fmla="*/ 1349829 w 3309257"/>
              <a:gd name="connsiteY14" fmla="*/ 381130 h 918163"/>
              <a:gd name="connsiteX15" fmla="*/ 1251857 w 3309257"/>
              <a:gd name="connsiteY15" fmla="*/ 370244 h 918163"/>
              <a:gd name="connsiteX16" fmla="*/ 957943 w 3309257"/>
              <a:gd name="connsiteY16" fmla="*/ 381130 h 918163"/>
              <a:gd name="connsiteX17" fmla="*/ 892629 w 3309257"/>
              <a:gd name="connsiteY17" fmla="*/ 413787 h 918163"/>
              <a:gd name="connsiteX18" fmla="*/ 849086 w 3309257"/>
              <a:gd name="connsiteY18" fmla="*/ 424672 h 918163"/>
              <a:gd name="connsiteX19" fmla="*/ 816429 w 3309257"/>
              <a:gd name="connsiteY19" fmla="*/ 435558 h 918163"/>
              <a:gd name="connsiteX20" fmla="*/ 762000 w 3309257"/>
              <a:gd name="connsiteY20" fmla="*/ 446444 h 918163"/>
              <a:gd name="connsiteX21" fmla="*/ 696686 w 3309257"/>
              <a:gd name="connsiteY21" fmla="*/ 468215 h 918163"/>
              <a:gd name="connsiteX22" fmla="*/ 664029 w 3309257"/>
              <a:gd name="connsiteY22" fmla="*/ 489987 h 918163"/>
              <a:gd name="connsiteX23" fmla="*/ 522514 w 3309257"/>
              <a:gd name="connsiteY23" fmla="*/ 533530 h 918163"/>
              <a:gd name="connsiteX24" fmla="*/ 489857 w 3309257"/>
              <a:gd name="connsiteY24" fmla="*/ 544415 h 918163"/>
              <a:gd name="connsiteX25" fmla="*/ 337457 w 3309257"/>
              <a:gd name="connsiteY25" fmla="*/ 577072 h 918163"/>
              <a:gd name="connsiteX26" fmla="*/ 315686 w 3309257"/>
              <a:gd name="connsiteY26" fmla="*/ 609730 h 918163"/>
              <a:gd name="connsiteX27" fmla="*/ 250372 w 3309257"/>
              <a:gd name="connsiteY27" fmla="*/ 631501 h 918163"/>
              <a:gd name="connsiteX28" fmla="*/ 217714 w 3309257"/>
              <a:gd name="connsiteY28" fmla="*/ 642387 h 918163"/>
              <a:gd name="connsiteX29" fmla="*/ 185057 w 3309257"/>
              <a:gd name="connsiteY29" fmla="*/ 653272 h 918163"/>
              <a:gd name="connsiteX30" fmla="*/ 152400 w 3309257"/>
              <a:gd name="connsiteY30" fmla="*/ 664158 h 918163"/>
              <a:gd name="connsiteX31" fmla="*/ 76200 w 3309257"/>
              <a:gd name="connsiteY31" fmla="*/ 729472 h 918163"/>
              <a:gd name="connsiteX32" fmla="*/ 54429 w 3309257"/>
              <a:gd name="connsiteY32" fmla="*/ 762130 h 918163"/>
              <a:gd name="connsiteX33" fmla="*/ 32657 w 3309257"/>
              <a:gd name="connsiteY33" fmla="*/ 783901 h 918163"/>
              <a:gd name="connsiteX34" fmla="*/ 0 w 3309257"/>
              <a:gd name="connsiteY34" fmla="*/ 838330 h 918163"/>
              <a:gd name="connsiteX35" fmla="*/ 10886 w 3309257"/>
              <a:gd name="connsiteY35" fmla="*/ 881872 h 918163"/>
              <a:gd name="connsiteX36" fmla="*/ 119743 w 3309257"/>
              <a:gd name="connsiteY36" fmla="*/ 903644 h 91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09257" h="918163">
                <a:moveTo>
                  <a:pt x="3135086" y="11015"/>
                </a:moveTo>
                <a:cubicBezTo>
                  <a:pt x="3183801" y="2896"/>
                  <a:pt x="3207971" y="-9067"/>
                  <a:pt x="3254829" y="11015"/>
                </a:cubicBezTo>
                <a:cubicBezTo>
                  <a:pt x="3269304" y="17218"/>
                  <a:pt x="3292000" y="55887"/>
                  <a:pt x="3298372" y="65444"/>
                </a:cubicBezTo>
                <a:cubicBezTo>
                  <a:pt x="3302000" y="76330"/>
                  <a:pt x="3309257" y="86627"/>
                  <a:pt x="3309257" y="98101"/>
                </a:cubicBezTo>
                <a:cubicBezTo>
                  <a:pt x="3309257" y="130959"/>
                  <a:pt x="3306341" y="164195"/>
                  <a:pt x="3298372" y="196072"/>
                </a:cubicBezTo>
                <a:cubicBezTo>
                  <a:pt x="3295199" y="208765"/>
                  <a:pt x="3286446" y="220115"/>
                  <a:pt x="3276600" y="228730"/>
                </a:cubicBezTo>
                <a:cubicBezTo>
                  <a:pt x="3224658" y="274179"/>
                  <a:pt x="3207633" y="273490"/>
                  <a:pt x="3145972" y="294044"/>
                </a:cubicBezTo>
                <a:cubicBezTo>
                  <a:pt x="3129288" y="299606"/>
                  <a:pt x="3085116" y="315257"/>
                  <a:pt x="3069772" y="315815"/>
                </a:cubicBezTo>
                <a:cubicBezTo>
                  <a:pt x="2884801" y="322541"/>
                  <a:pt x="2699657" y="323072"/>
                  <a:pt x="2514600" y="326701"/>
                </a:cubicBezTo>
                <a:cubicBezTo>
                  <a:pt x="2485571" y="333958"/>
                  <a:pt x="2457378" y="346605"/>
                  <a:pt x="2427514" y="348472"/>
                </a:cubicBezTo>
                <a:cubicBezTo>
                  <a:pt x="2180823" y="363891"/>
                  <a:pt x="2311441" y="356453"/>
                  <a:pt x="2035629" y="370244"/>
                </a:cubicBezTo>
                <a:cubicBezTo>
                  <a:pt x="1992086" y="377501"/>
                  <a:pt x="1946878" y="378055"/>
                  <a:pt x="1905000" y="392015"/>
                </a:cubicBezTo>
                <a:lnTo>
                  <a:pt x="1839686" y="413787"/>
                </a:lnTo>
                <a:lnTo>
                  <a:pt x="1404257" y="392015"/>
                </a:lnTo>
                <a:cubicBezTo>
                  <a:pt x="1385825" y="390412"/>
                  <a:pt x="1368145" y="383747"/>
                  <a:pt x="1349829" y="381130"/>
                </a:cubicBezTo>
                <a:cubicBezTo>
                  <a:pt x="1317301" y="376483"/>
                  <a:pt x="1284514" y="373873"/>
                  <a:pt x="1251857" y="370244"/>
                </a:cubicBezTo>
                <a:cubicBezTo>
                  <a:pt x="1153886" y="373873"/>
                  <a:pt x="1055778" y="374818"/>
                  <a:pt x="957943" y="381130"/>
                </a:cubicBezTo>
                <a:cubicBezTo>
                  <a:pt x="873080" y="386605"/>
                  <a:pt x="946494" y="386855"/>
                  <a:pt x="892629" y="413787"/>
                </a:cubicBezTo>
                <a:cubicBezTo>
                  <a:pt x="879248" y="420478"/>
                  <a:pt x="863471" y="420562"/>
                  <a:pt x="849086" y="424672"/>
                </a:cubicBezTo>
                <a:cubicBezTo>
                  <a:pt x="838053" y="427824"/>
                  <a:pt x="827561" y="432775"/>
                  <a:pt x="816429" y="435558"/>
                </a:cubicBezTo>
                <a:cubicBezTo>
                  <a:pt x="798479" y="440046"/>
                  <a:pt x="779850" y="441576"/>
                  <a:pt x="762000" y="446444"/>
                </a:cubicBezTo>
                <a:cubicBezTo>
                  <a:pt x="739860" y="452482"/>
                  <a:pt x="718457" y="460958"/>
                  <a:pt x="696686" y="468215"/>
                </a:cubicBezTo>
                <a:cubicBezTo>
                  <a:pt x="685800" y="475472"/>
                  <a:pt x="676106" y="484955"/>
                  <a:pt x="664029" y="489987"/>
                </a:cubicBezTo>
                <a:cubicBezTo>
                  <a:pt x="574980" y="527091"/>
                  <a:pt x="589406" y="514418"/>
                  <a:pt x="522514" y="533530"/>
                </a:cubicBezTo>
                <a:cubicBezTo>
                  <a:pt x="511481" y="536682"/>
                  <a:pt x="500890" y="541263"/>
                  <a:pt x="489857" y="544415"/>
                </a:cubicBezTo>
                <a:cubicBezTo>
                  <a:pt x="443506" y="557658"/>
                  <a:pt x="379138" y="568736"/>
                  <a:pt x="337457" y="577072"/>
                </a:cubicBezTo>
                <a:cubicBezTo>
                  <a:pt x="330200" y="587958"/>
                  <a:pt x="326780" y="602796"/>
                  <a:pt x="315686" y="609730"/>
                </a:cubicBezTo>
                <a:cubicBezTo>
                  <a:pt x="296225" y="621893"/>
                  <a:pt x="272143" y="624244"/>
                  <a:pt x="250372" y="631501"/>
                </a:cubicBezTo>
                <a:lnTo>
                  <a:pt x="217714" y="642387"/>
                </a:lnTo>
                <a:lnTo>
                  <a:pt x="185057" y="653272"/>
                </a:lnTo>
                <a:lnTo>
                  <a:pt x="152400" y="664158"/>
                </a:lnTo>
                <a:cubicBezTo>
                  <a:pt x="99606" y="716952"/>
                  <a:pt x="125936" y="696315"/>
                  <a:pt x="76200" y="729472"/>
                </a:cubicBezTo>
                <a:cubicBezTo>
                  <a:pt x="68943" y="740358"/>
                  <a:pt x="62602" y="751914"/>
                  <a:pt x="54429" y="762130"/>
                </a:cubicBezTo>
                <a:cubicBezTo>
                  <a:pt x="48018" y="770144"/>
                  <a:pt x="37937" y="775100"/>
                  <a:pt x="32657" y="783901"/>
                </a:cubicBezTo>
                <a:cubicBezTo>
                  <a:pt x="-9739" y="854560"/>
                  <a:pt x="55168" y="783162"/>
                  <a:pt x="0" y="838330"/>
                </a:cubicBezTo>
                <a:cubicBezTo>
                  <a:pt x="3629" y="852844"/>
                  <a:pt x="-2495" y="875181"/>
                  <a:pt x="10886" y="881872"/>
                </a:cubicBezTo>
                <a:cubicBezTo>
                  <a:pt x="194122" y="973489"/>
                  <a:pt x="73103" y="857004"/>
                  <a:pt x="119743" y="903644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Structure of a protein is important for its function</a:t>
            </a:r>
          </a:p>
        </p:txBody>
      </p:sp>
    </p:spTree>
    <p:extLst>
      <p:ext uri="{BB962C8B-B14F-4D97-AF65-F5344CB8AC3E}">
        <p14:creationId xmlns:p14="http://schemas.microsoft.com/office/powerpoint/2010/main" val="2717711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1574795"/>
            <a:ext cx="6480720" cy="19409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What are these macromolecules?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Why are they important 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Metabolism ? </a:t>
            </a:r>
            <a:endParaRPr lang="en-IN" sz="2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704" y="620688"/>
            <a:ext cx="45299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What are we going to study ?</a:t>
            </a:r>
          </a:p>
          <a:p>
            <a:endParaRPr lang="en-IN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044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 4-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472" y="763586"/>
            <a:ext cx="5130800" cy="609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525" y="116632"/>
            <a:ext cx="913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Protein can be of varied shape and size</a:t>
            </a:r>
          </a:p>
        </p:txBody>
      </p:sp>
    </p:spTree>
    <p:extLst>
      <p:ext uri="{BB962C8B-B14F-4D97-AF65-F5344CB8AC3E}">
        <p14:creationId xmlns:p14="http://schemas.microsoft.com/office/powerpoint/2010/main" val="4435301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557391"/>
            <a:ext cx="54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dirty="0"/>
              <a:t>The shape depends on many hydrogen bonds and other interactions that </a:t>
            </a:r>
            <a:r>
              <a:rPr lang="en-US" dirty="0">
                <a:solidFill>
                  <a:srgbClr val="FF0000"/>
                </a:solidFill>
              </a:rPr>
              <a:t>heat, shifts in pH, or detergents </a:t>
            </a:r>
            <a:r>
              <a:rPr lang="en-US" dirty="0"/>
              <a:t>can disrupt. </a:t>
            </a: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dirty="0"/>
              <a:t>At such times, proteins </a:t>
            </a:r>
            <a:r>
              <a:rPr lang="en-US" b="1" dirty="0">
                <a:solidFill>
                  <a:srgbClr val="FF0000"/>
                </a:solidFill>
              </a:rPr>
              <a:t>denature</a:t>
            </a:r>
            <a:r>
              <a:rPr lang="en-US" dirty="0"/>
              <a:t>, which means they unwind and otherwise lose their three-dimensional shape. Once a protein’s shape unravels, so does its function.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" y="-27384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Protein denaturation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6952"/>
            <a:ext cx="7477125" cy="3637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3" t="42537" r="23029" b="25297"/>
          <a:stretch/>
        </p:blipFill>
        <p:spPr bwMode="auto">
          <a:xfrm>
            <a:off x="5751109" y="463244"/>
            <a:ext cx="3368397" cy="2352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2929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 4-08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198"/>
            <a:ext cx="3487134" cy="2214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Figure 4-0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420" y="838200"/>
            <a:ext cx="3407526" cy="583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Change in protein structure can be detrimental</a:t>
            </a:r>
          </a:p>
        </p:txBody>
      </p:sp>
    </p:spTree>
    <p:extLst>
      <p:ext uri="{BB962C8B-B14F-4D97-AF65-F5344CB8AC3E}">
        <p14:creationId xmlns:p14="http://schemas.microsoft.com/office/powerpoint/2010/main" val="3208825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00" y="824488"/>
            <a:ext cx="3794731" cy="60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35" y="4149080"/>
            <a:ext cx="4977065" cy="252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Prion disease</a:t>
            </a:r>
          </a:p>
        </p:txBody>
      </p:sp>
      <p:sp>
        <p:nvSpPr>
          <p:cNvPr id="2" name="Rectangle 1"/>
          <p:cNvSpPr/>
          <p:nvPr/>
        </p:nvSpPr>
        <p:spPr>
          <a:xfrm>
            <a:off x="4028884" y="105273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itchFamily="34" charset="0"/>
              <a:buChar char="•"/>
            </a:pPr>
            <a:r>
              <a:rPr lang="en-IN" dirty="0"/>
              <a:t>Prions are </a:t>
            </a:r>
            <a:r>
              <a:rPr lang="en-IN" b="1" dirty="0" err="1">
                <a:solidFill>
                  <a:srgbClr val="FF0000"/>
                </a:solidFill>
              </a:rPr>
              <a:t>misfolded</a:t>
            </a:r>
            <a:r>
              <a:rPr lang="en-IN" b="1" dirty="0">
                <a:solidFill>
                  <a:srgbClr val="FF0000"/>
                </a:solidFill>
              </a:rPr>
              <a:t> proteins </a:t>
            </a:r>
            <a:r>
              <a:rPr lang="en-IN" dirty="0"/>
              <a:t>with the ability to transmit their </a:t>
            </a:r>
            <a:r>
              <a:rPr lang="en-IN" dirty="0" err="1"/>
              <a:t>misfolded</a:t>
            </a:r>
            <a:r>
              <a:rPr lang="en-IN" dirty="0"/>
              <a:t> shape onto normal variants of the same protein. </a:t>
            </a:r>
          </a:p>
          <a:p>
            <a:pPr marL="285750" indent="-285750" algn="just">
              <a:buFont typeface="Arial" pitchFamily="34" charset="0"/>
              <a:buChar char="•"/>
            </a:pPr>
            <a:r>
              <a:rPr lang="en-IN" dirty="0"/>
              <a:t>They characterize several fatal and transmissible neurodegenerative diseases in humans and many other animals</a:t>
            </a:r>
          </a:p>
        </p:txBody>
      </p:sp>
    </p:spTree>
    <p:extLst>
      <p:ext uri="{BB962C8B-B14F-4D97-AF65-F5344CB8AC3E}">
        <p14:creationId xmlns:p14="http://schemas.microsoft.com/office/powerpoint/2010/main" val="3778857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3568" y="1291220"/>
            <a:ext cx="7048501" cy="3829506"/>
            <a:chOff x="1012191" y="1772816"/>
            <a:chExt cx="7048501" cy="3829506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72"/>
            <a:stretch/>
          </p:blipFill>
          <p:spPr bwMode="auto">
            <a:xfrm>
              <a:off x="1012191" y="3406540"/>
              <a:ext cx="7048500" cy="2195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58" b="84718"/>
            <a:stretch/>
          </p:blipFill>
          <p:spPr bwMode="auto">
            <a:xfrm>
              <a:off x="1121376" y="1772816"/>
              <a:ext cx="6939316" cy="1024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807" b="48998"/>
            <a:stretch/>
          </p:blipFill>
          <p:spPr bwMode="auto">
            <a:xfrm>
              <a:off x="1115615" y="2902484"/>
              <a:ext cx="6945075" cy="618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899592" y="479371"/>
            <a:ext cx="314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</a:rPr>
              <a:t>Summary Points</a:t>
            </a:r>
          </a:p>
        </p:txBody>
      </p:sp>
    </p:spTree>
    <p:extLst>
      <p:ext uri="{BB962C8B-B14F-4D97-AF65-F5344CB8AC3E}">
        <p14:creationId xmlns:p14="http://schemas.microsoft.com/office/powerpoint/2010/main" val="617471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624" y="2564904"/>
            <a:ext cx="6048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FF"/>
                </a:solidFill>
              </a:rPr>
              <a:t>Nucleic Acids</a:t>
            </a:r>
          </a:p>
        </p:txBody>
      </p:sp>
    </p:spTree>
    <p:extLst>
      <p:ext uri="{BB962C8B-B14F-4D97-AF65-F5344CB8AC3E}">
        <p14:creationId xmlns:p14="http://schemas.microsoft.com/office/powerpoint/2010/main" val="2597530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1560" y="600515"/>
            <a:ext cx="777686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Genetic material is comprised of the </a:t>
            </a:r>
            <a:r>
              <a:rPr lang="en-IN" b="1" dirty="0"/>
              <a:t>nucleic acids, </a:t>
            </a:r>
            <a:r>
              <a:rPr lang="en-IN" dirty="0"/>
              <a:t>DNA and RNA.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Deoxyribonucleic acid (</a:t>
            </a:r>
            <a:r>
              <a:rPr lang="en-IN" b="1" dirty="0"/>
              <a:t>DNA</a:t>
            </a:r>
            <a:r>
              <a:rPr lang="en-IN" dirty="0"/>
              <a:t>) is the carrier of genetic information, while ribonucleic acid (</a:t>
            </a:r>
            <a:r>
              <a:rPr lang="en-IN" b="1" dirty="0"/>
              <a:t>RNA</a:t>
            </a:r>
            <a:r>
              <a:rPr lang="en-IN" dirty="0"/>
              <a:t>) plays a role in using the information contained within the DNA to make new molecules in the cell. </a:t>
            </a:r>
          </a:p>
          <a:p>
            <a:pPr marL="285750" indent="-285750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IN" dirty="0"/>
              <a:t>Some viruses use </a:t>
            </a:r>
            <a:r>
              <a:rPr lang="en-IN" b="1" dirty="0"/>
              <a:t>RNA as their genetic material </a:t>
            </a:r>
            <a:r>
              <a:rPr lang="en-IN" dirty="0"/>
              <a:t>instead of DNA.</a:t>
            </a: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16632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Nucleic Acids</a:t>
            </a:r>
          </a:p>
        </p:txBody>
      </p:sp>
      <p:pic>
        <p:nvPicPr>
          <p:cNvPr id="15362" name="Picture 2" descr="DNA &amp; RNA Vector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976768"/>
            <a:ext cx="5544616" cy="388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0034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132267"/>
            <a:ext cx="6048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Monomers of Nucleic Acids 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05553" y="836777"/>
            <a:ext cx="4100843" cy="3591711"/>
            <a:chOff x="7596336" y="1556792"/>
            <a:chExt cx="4100843" cy="359171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2" t="11031" r="34109" b="36597"/>
            <a:stretch/>
          </p:blipFill>
          <p:spPr bwMode="auto">
            <a:xfrm>
              <a:off x="7596336" y="1556792"/>
              <a:ext cx="4100843" cy="3591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7648078" y="4348916"/>
              <a:ext cx="440319" cy="458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3995936" y="4428488"/>
            <a:ext cx="1346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Nucleotide</a:t>
            </a:r>
            <a:endParaRPr lang="en-IN" sz="20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1560" y="5373216"/>
            <a:ext cx="8532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Nucleic acids </a:t>
            </a:r>
            <a:r>
              <a:rPr lang="en-IN" dirty="0">
                <a:solidFill>
                  <a:srgbClr val="FF0000"/>
                </a:solidFill>
              </a:rPr>
              <a:t>are chains of nucleotides in which the sugar of one nucleotide is joined to the phosphate group of the next.</a:t>
            </a:r>
          </a:p>
        </p:txBody>
      </p:sp>
    </p:spTree>
    <p:extLst>
      <p:ext uri="{BB962C8B-B14F-4D97-AF65-F5344CB8AC3E}">
        <p14:creationId xmlns:p14="http://schemas.microsoft.com/office/powerpoint/2010/main" val="37464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2940" y="160338"/>
            <a:ext cx="5687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Basic structure of nucleotides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94"/>
          <a:stretch/>
        </p:blipFill>
        <p:spPr bwMode="auto">
          <a:xfrm>
            <a:off x="307975" y="756911"/>
            <a:ext cx="4196022" cy="566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Suga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12687" r="12625" b="43657"/>
          <a:stretch/>
        </p:blipFill>
        <p:spPr bwMode="auto">
          <a:xfrm>
            <a:off x="5148064" y="1484784"/>
            <a:ext cx="3767496" cy="38164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7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0771"/>
            <a:ext cx="1888449" cy="559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Nucleotides have diverse function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58"/>
          <a:stretch/>
        </p:blipFill>
        <p:spPr bwMode="auto">
          <a:xfrm>
            <a:off x="2743200" y="835242"/>
            <a:ext cx="3352800" cy="597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1426" y="2804972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1. Subunits of </a:t>
            </a:r>
            <a:r>
              <a:rPr lang="en-US" sz="2000" b="1" i="1" dirty="0">
                <a:solidFill>
                  <a:srgbClr val="FF0000"/>
                </a:solidFill>
              </a:rPr>
              <a:t>DNA</a:t>
            </a:r>
            <a:r>
              <a:rPr lang="en-US" sz="2000" i="1" dirty="0">
                <a:solidFill>
                  <a:srgbClr val="FF0000"/>
                </a:solidFill>
              </a:rPr>
              <a:t> and </a:t>
            </a:r>
            <a:r>
              <a:rPr lang="en-US" sz="2000" b="1" i="1" dirty="0">
                <a:solidFill>
                  <a:srgbClr val="FF0000"/>
                </a:solidFill>
              </a:rPr>
              <a:t>RNA</a:t>
            </a:r>
            <a:r>
              <a:rPr lang="en-US" sz="2000" i="1" dirty="0">
                <a:solidFill>
                  <a:srgbClr val="FF0000"/>
                </a:solidFill>
              </a:rPr>
              <a:t>. 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The molecular repositories of genetic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55838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4" y="1282025"/>
            <a:ext cx="3885926" cy="557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1637388"/>
            <a:ext cx="3894867" cy="502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25" y="144959"/>
            <a:ext cx="9134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Condensation and hydrolysis are two key reactions in metabolism </a:t>
            </a:r>
          </a:p>
        </p:txBody>
      </p:sp>
    </p:spTree>
    <p:extLst>
      <p:ext uri="{BB962C8B-B14F-4D97-AF65-F5344CB8AC3E}">
        <p14:creationId xmlns:p14="http://schemas.microsoft.com/office/powerpoint/2010/main" val="3289553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16238"/>
            <a:ext cx="4124317" cy="604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6990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Nucleotides have diverse 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62600" y="2158663"/>
            <a:ext cx="3124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2. Energy carriers 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3. Enzyme helpers </a:t>
            </a:r>
          </a:p>
          <a:p>
            <a:r>
              <a:rPr lang="en-US" sz="2000" i="1" dirty="0">
                <a:solidFill>
                  <a:srgbClr val="FF0000"/>
                </a:solidFill>
              </a:rPr>
              <a:t>4. Chemical messengers</a:t>
            </a:r>
          </a:p>
        </p:txBody>
      </p:sp>
    </p:spTree>
    <p:extLst>
      <p:ext uri="{BB962C8B-B14F-4D97-AF65-F5344CB8AC3E}">
        <p14:creationId xmlns:p14="http://schemas.microsoft.com/office/powerpoint/2010/main" val="1973018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12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The three components of nucleotides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1" t="9871" r="27092" b="2913"/>
          <a:stretch/>
        </p:blipFill>
        <p:spPr bwMode="auto">
          <a:xfrm>
            <a:off x="5364088" y="1603970"/>
            <a:ext cx="33909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32403" r="47170" b="23491"/>
          <a:stretch/>
        </p:blipFill>
        <p:spPr bwMode="auto">
          <a:xfrm>
            <a:off x="571005" y="1102715"/>
            <a:ext cx="4106660" cy="2523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62789" y="702605"/>
            <a:ext cx="215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Nitrogenous Bases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9" t="13087" r="29722" b="46943"/>
          <a:stretch/>
        </p:blipFill>
        <p:spPr bwMode="auto">
          <a:xfrm>
            <a:off x="526350" y="4293096"/>
            <a:ext cx="3926859" cy="2078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52856" y="4005064"/>
            <a:ext cx="779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Sugar</a:t>
            </a:r>
            <a:endParaRPr lang="en-IN" sz="2000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5496" y="4014973"/>
            <a:ext cx="48216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80300" y="1001680"/>
            <a:ext cx="1416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Phosphates</a:t>
            </a:r>
            <a:endParaRPr lang="en-IN" sz="20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857177" y="902660"/>
            <a:ext cx="0" cy="595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865243" y="6342771"/>
            <a:ext cx="1087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C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5</a:t>
            </a:r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H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10</a:t>
            </a:r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O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4</a:t>
            </a:r>
          </a:p>
        </p:txBody>
      </p: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3059832" y="6342771"/>
            <a:ext cx="1087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C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5</a:t>
            </a:r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H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10</a:t>
            </a:r>
            <a:r>
              <a:rPr lang="en-US" altLang="en-US" sz="1800" b="1" dirty="0">
                <a:solidFill>
                  <a:srgbClr val="0000FF"/>
                </a:solidFill>
                <a:latin typeface="+mn-lt"/>
              </a:rPr>
              <a:t>O</a:t>
            </a:r>
            <a:r>
              <a:rPr lang="en-US" altLang="en-US" sz="1800" b="1" baseline="-25000" dirty="0">
                <a:solidFill>
                  <a:srgbClr val="0000FF"/>
                </a:solidFill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924233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qphs.fs.quoracdn.net/main-qimg-2eebc3bc6f45811b417f3ac544f1e97a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808399"/>
            <a:ext cx="6264696" cy="469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9512" y="188640"/>
            <a:ext cx="878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err="1">
                <a:solidFill>
                  <a:srgbClr val="0000FF"/>
                </a:solidFill>
              </a:rPr>
              <a:t>Phosphodiester</a:t>
            </a:r>
            <a:r>
              <a:rPr lang="en-IN" sz="2400" b="1" dirty="0">
                <a:solidFill>
                  <a:srgbClr val="0000FF"/>
                </a:solidFill>
              </a:rPr>
              <a:t> Bonds Link Successive Nucleotides in Nucleic Acids</a:t>
            </a:r>
            <a:endParaRPr lang="en-IN" sz="24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5805264"/>
            <a:ext cx="8784976" cy="92333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/>
            <a:r>
              <a:rPr lang="en-IN" dirty="0"/>
              <a:t>Successive nucleotides of both DNA and RNA are </a:t>
            </a:r>
            <a:r>
              <a:rPr lang="en-IN" b="1" dirty="0">
                <a:solidFill>
                  <a:srgbClr val="FF0000"/>
                </a:solidFill>
              </a:rPr>
              <a:t>covalently</a:t>
            </a:r>
            <a:r>
              <a:rPr lang="en-IN" dirty="0"/>
              <a:t> linked through phosphate group “bridges,” in which the </a:t>
            </a:r>
            <a:r>
              <a:rPr lang="en-IN" b="1" dirty="0">
                <a:solidFill>
                  <a:srgbClr val="FF0000"/>
                </a:solidFill>
              </a:rPr>
              <a:t>5-phosphate group of one nucleotide</a:t>
            </a:r>
            <a:r>
              <a:rPr lang="en-IN" b="1" dirty="0"/>
              <a:t> </a:t>
            </a:r>
            <a:r>
              <a:rPr lang="en-IN" dirty="0"/>
              <a:t>unit</a:t>
            </a:r>
            <a:r>
              <a:rPr lang="en-IN" b="1" dirty="0"/>
              <a:t> </a:t>
            </a:r>
            <a:r>
              <a:rPr lang="en-IN" dirty="0"/>
              <a:t>is joined to the </a:t>
            </a:r>
            <a:r>
              <a:rPr lang="en-IN" b="1" dirty="0">
                <a:solidFill>
                  <a:srgbClr val="FF0000"/>
                </a:solidFill>
              </a:rPr>
              <a:t>3-hydroxyl group of the next nucleotide</a:t>
            </a:r>
            <a:r>
              <a:rPr lang="en-IN" dirty="0"/>
              <a:t>, creating a </a:t>
            </a:r>
            <a:r>
              <a:rPr lang="en-IN" b="1" dirty="0" err="1">
                <a:solidFill>
                  <a:srgbClr val="FF0000"/>
                </a:solidFill>
              </a:rPr>
              <a:t>phosphodiester</a:t>
            </a:r>
            <a:r>
              <a:rPr lang="en-IN" b="1" dirty="0">
                <a:solidFill>
                  <a:srgbClr val="FF0000"/>
                </a:solidFill>
              </a:rPr>
              <a:t> linkage 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Left Bracket 5"/>
          <p:cNvSpPr/>
          <p:nvPr/>
        </p:nvSpPr>
        <p:spPr>
          <a:xfrm>
            <a:off x="2267744" y="808399"/>
            <a:ext cx="648072" cy="2188553"/>
          </a:xfrm>
          <a:prstGeom prst="leftBracke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Left Bracket 7"/>
          <p:cNvSpPr/>
          <p:nvPr/>
        </p:nvSpPr>
        <p:spPr>
          <a:xfrm>
            <a:off x="2339752" y="3284984"/>
            <a:ext cx="648072" cy="2188553"/>
          </a:xfrm>
          <a:prstGeom prst="leftBracke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83568" y="170080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Nucleotide 1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01254" y="4009928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Nucleotide 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670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233" y="1098674"/>
            <a:ext cx="4702629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backbones of nucleic acid are hydrophilic</a:t>
            </a:r>
            <a:r>
              <a:rPr lang="en-US" sz="2000" dirty="0"/>
              <a:t>. The hydroxyl groups of the sugar residues form hydrogen bonds with water.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Phosphate groups are completely ionized and negatively charged at pH 7, and the negative charges are generally neutralized by ionic interactions with positive charges on proteins, metal ions, etc.</a:t>
            </a:r>
          </a:p>
        </p:txBody>
      </p:sp>
      <p:pic>
        <p:nvPicPr>
          <p:cNvPr id="3" name="Picture 2" descr="C:\Sougata\Essential Cell Biology\Art of ECB3\JPEGs\Chapter 02\figure_02_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3" t="2337" r="3103" b="-2337"/>
          <a:stretch/>
        </p:blipFill>
        <p:spPr bwMode="auto">
          <a:xfrm>
            <a:off x="5867400" y="914400"/>
            <a:ext cx="221751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7557" y="144959"/>
            <a:ext cx="852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FF"/>
                </a:solidFill>
              </a:rPr>
              <a:t>Phosphodiester</a:t>
            </a:r>
            <a:r>
              <a:rPr lang="en-US" sz="2400" b="1" dirty="0">
                <a:solidFill>
                  <a:srgbClr val="0000FF"/>
                </a:solidFill>
              </a:rPr>
              <a:t> bond and chemical properties of nucleic acids </a:t>
            </a:r>
          </a:p>
        </p:txBody>
      </p:sp>
    </p:spTree>
    <p:extLst>
      <p:ext uri="{BB962C8B-B14F-4D97-AF65-F5344CB8AC3E}">
        <p14:creationId xmlns:p14="http://schemas.microsoft.com/office/powerpoint/2010/main" val="1673555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163" y="-2738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Watson-Crick model for the structure of DNA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48680"/>
            <a:ext cx="2960961" cy="201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67451"/>
            <a:ext cx="5057123" cy="599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14947"/>
            <a:ext cx="2888953" cy="217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67322"/>
            <a:ext cx="3024336" cy="214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3769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27612" r="39372" b="15485"/>
          <a:stretch/>
        </p:blipFill>
        <p:spPr bwMode="auto">
          <a:xfrm>
            <a:off x="606366" y="404663"/>
            <a:ext cx="7998082" cy="589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9182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t="27052" r="40106" b="13060"/>
          <a:stretch/>
        </p:blipFill>
        <p:spPr bwMode="auto">
          <a:xfrm>
            <a:off x="683568" y="476672"/>
            <a:ext cx="7848872" cy="597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2468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27239" r="40945" b="14739"/>
          <a:stretch/>
        </p:blipFill>
        <p:spPr bwMode="auto">
          <a:xfrm>
            <a:off x="827584" y="620688"/>
            <a:ext cx="7056784" cy="536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008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Figure 5-02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03982"/>
            <a:ext cx="5562600" cy="5590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25" y="17992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Double stranded DNA and DNA double helix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371" y="1722746"/>
            <a:ext cx="3701506" cy="1164853"/>
            <a:chOff x="6096000" y="4038451"/>
            <a:chExt cx="1981200" cy="2203490"/>
          </a:xfrm>
        </p:grpSpPr>
        <p:sp>
          <p:nvSpPr>
            <p:cNvPr id="6" name="Rectangle 5"/>
            <p:cNvSpPr/>
            <p:nvPr/>
          </p:nvSpPr>
          <p:spPr>
            <a:xfrm>
              <a:off x="6096000" y="4426059"/>
              <a:ext cx="1981200" cy="18158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2417" y="4426059"/>
              <a:ext cx="1759540" cy="924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A: Adenine   G: Guanine</a:t>
              </a:r>
            </a:p>
            <a:p>
              <a:r>
                <a:rPr lang="en-US" sz="2400" b="1" dirty="0"/>
                <a:t>T : Thymine  C: Cytosine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4038451"/>
              <a:ext cx="1981200" cy="3876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 bases in DNA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75763" y="5971030"/>
            <a:ext cx="281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Complementarity</a:t>
            </a:r>
          </a:p>
        </p:txBody>
      </p:sp>
    </p:spTree>
    <p:extLst>
      <p:ext uri="{BB962C8B-B14F-4D97-AF65-F5344CB8AC3E}">
        <p14:creationId xmlns:p14="http://schemas.microsoft.com/office/powerpoint/2010/main" val="39152896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igure 7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934" y="1295400"/>
            <a:ext cx="6334066" cy="4600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2449056"/>
            <a:ext cx="27860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Single stranded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Ribose sugar instead of </a:t>
            </a:r>
            <a:r>
              <a:rPr lang="en-US" sz="2800" dirty="0" err="1"/>
              <a:t>deoxyribose</a:t>
            </a:r>
            <a:endParaRPr lang="en-US" sz="28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U: Uracil instead of 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5" y="144959"/>
            <a:ext cx="913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Ribonucleic acid (RNA)</a:t>
            </a:r>
          </a:p>
        </p:txBody>
      </p:sp>
    </p:spTree>
    <p:extLst>
      <p:ext uri="{BB962C8B-B14F-4D97-AF65-F5344CB8AC3E}">
        <p14:creationId xmlns:p14="http://schemas.microsoft.com/office/powerpoint/2010/main" val="2823520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1EB95A2F43574F89D85EFABBE99001" ma:contentTypeVersion="4" ma:contentTypeDescription="Create a new document." ma:contentTypeScope="" ma:versionID="b2cccd51d1979ce5e7d82d672692791c">
  <xsd:schema xmlns:xsd="http://www.w3.org/2001/XMLSchema" xmlns:xs="http://www.w3.org/2001/XMLSchema" xmlns:p="http://schemas.microsoft.com/office/2006/metadata/properties" xmlns:ns2="40a1b898-87a6-4ae2-bea5-abe8e599bcbc" targetNamespace="http://schemas.microsoft.com/office/2006/metadata/properties" ma:root="true" ma:fieldsID="1ecb88022f424db626575bb1cb0fce35" ns2:_="">
    <xsd:import namespace="40a1b898-87a6-4ae2-bea5-abe8e599bc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a1b898-87a6-4ae2-bea5-abe8e599bc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E02615-6615-47AA-BAF9-3A52BE6C7A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a1b898-87a6-4ae2-bea5-abe8e599bc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452BE6-598D-4CC9-8074-0D85BC8C45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732809-1DDF-43DF-82CB-4D0FCD35D0F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14113</TotalTime>
  <Words>3736</Words>
  <Application>Microsoft Office PowerPoint</Application>
  <PresentationFormat>On-screen Show (4:3)</PresentationFormat>
  <Paragraphs>563</Paragraphs>
  <Slides>102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Sougata</dc:creator>
  <cp:lastModifiedBy>usser</cp:lastModifiedBy>
  <cp:revision>351</cp:revision>
  <cp:lastPrinted>2019-01-24T06:18:27Z</cp:lastPrinted>
  <dcterms:created xsi:type="dcterms:W3CDTF">2013-01-29T18:28:31Z</dcterms:created>
  <dcterms:modified xsi:type="dcterms:W3CDTF">2022-05-15T18:42:25Z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0x010100BD1EB95A2F43574F89D85EFABBE99001</vt:lpwstr>
  </property>
</Properties>
</file>